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4" r:id="rId1"/>
  </p:sldMasterIdLst>
  <p:notesMasterIdLst>
    <p:notesMasterId r:id="rId33"/>
  </p:notesMasterIdLst>
  <p:sldIdLst>
    <p:sldId id="274" r:id="rId2"/>
    <p:sldId id="282" r:id="rId3"/>
    <p:sldId id="306" r:id="rId4"/>
    <p:sldId id="303" r:id="rId5"/>
    <p:sldId id="309" r:id="rId6"/>
    <p:sldId id="307" r:id="rId7"/>
    <p:sldId id="283" r:id="rId8"/>
    <p:sldId id="276" r:id="rId9"/>
    <p:sldId id="280" r:id="rId10"/>
    <p:sldId id="298" r:id="rId11"/>
    <p:sldId id="299" r:id="rId12"/>
    <p:sldId id="313" r:id="rId13"/>
    <p:sldId id="301" r:id="rId14"/>
    <p:sldId id="315" r:id="rId15"/>
    <p:sldId id="278" r:id="rId16"/>
    <p:sldId id="287" r:id="rId17"/>
    <p:sldId id="289" r:id="rId18"/>
    <p:sldId id="290" r:id="rId19"/>
    <p:sldId id="284" r:id="rId20"/>
    <p:sldId id="310" r:id="rId21"/>
    <p:sldId id="312" r:id="rId22"/>
    <p:sldId id="308" r:id="rId23"/>
    <p:sldId id="311" r:id="rId24"/>
    <p:sldId id="305" r:id="rId25"/>
    <p:sldId id="304" r:id="rId26"/>
    <p:sldId id="285" r:id="rId27"/>
    <p:sldId id="292" r:id="rId28"/>
    <p:sldId id="293" r:id="rId29"/>
    <p:sldId id="294" r:id="rId30"/>
    <p:sldId id="295" r:id="rId31"/>
    <p:sldId id="275" r:id="rId32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FFFF"/>
    <a:srgbClr val="00CC00"/>
    <a:srgbClr val="F63C71"/>
    <a:srgbClr val="FF00FF"/>
    <a:srgbClr val="0000FF"/>
    <a:srgbClr val="33FB76"/>
    <a:srgbClr val="990000"/>
    <a:srgbClr val="3333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710" autoAdjust="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2011 год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FFFF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FFFF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FFFF"/>
              </a:solidFill>
            </c:spPr>
          </c:dPt>
          <c:dLbls>
            <c:dLbl>
              <c:idx val="2"/>
              <c:layout>
                <c:manualLayout>
                  <c:x val="-9.2592592592592587E-3"/>
                  <c:y val="-3.0864197530864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ВСЕГО</c:v>
                </c:pt>
                <c:pt idx="1">
                  <c:v>г. Киров</c:v>
                </c:pt>
                <c:pt idx="2">
                  <c:v>МО без учета г.Кирова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479.8</c:v>
                </c:pt>
                <c:pt idx="1">
                  <c:v>309.2</c:v>
                </c:pt>
                <c:pt idx="2">
                  <c:v>170.5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2012 год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Lbls>
            <c:dLbl>
              <c:idx val="0"/>
              <c:layout>
                <c:manualLayout>
                  <c:x val="-1.4338966853728086E-2"/>
                  <c:y val="-3.0525454436686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7206760224473705E-2"/>
                  <c:y val="-3.0525454436686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677933707456174E-3"/>
                  <c:y val="-6.10509088733730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ВСЕГО</c:v>
                </c:pt>
                <c:pt idx="1">
                  <c:v>г. Киров</c:v>
                </c:pt>
                <c:pt idx="2">
                  <c:v>МО без учета г.Кирова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692.8</c:v>
                </c:pt>
                <c:pt idx="1">
                  <c:v>551.6</c:v>
                </c:pt>
                <c:pt idx="2">
                  <c:v>141.30000000000001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2013 год</c:v>
                </c:pt>
              </c:strCache>
            </c:strRef>
          </c:tx>
          <c:spPr>
            <a:solidFill>
              <a:srgbClr val="33FB76"/>
            </a:solidFill>
          </c:spPr>
          <c:invertIfNegative val="0"/>
          <c:dLbls>
            <c:dLbl>
              <c:idx val="0"/>
              <c:layout>
                <c:manualLayout>
                  <c:x val="1.6203703703703703E-2"/>
                  <c:y val="-3.0864197530864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296296296296294E-3"/>
                  <c:y val="-3.3950860309128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833333333333419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ВСЕГО</c:v>
                </c:pt>
                <c:pt idx="1">
                  <c:v>г. Киров</c:v>
                </c:pt>
                <c:pt idx="2">
                  <c:v>МО без учета г.Кирова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729.5</c:v>
                </c:pt>
                <c:pt idx="1">
                  <c:v>575.9</c:v>
                </c:pt>
                <c:pt idx="2">
                  <c:v>153.6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6556160"/>
        <c:axId val="96557696"/>
        <c:axId val="0"/>
      </c:bar3DChart>
      <c:catAx>
        <c:axId val="965561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96557696"/>
        <c:crosses val="autoZero"/>
        <c:auto val="1"/>
        <c:lblAlgn val="ctr"/>
        <c:lblOffset val="100"/>
        <c:noMultiLvlLbl val="0"/>
      </c:catAx>
      <c:valAx>
        <c:axId val="965576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65561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532412839404476"/>
          <c:y val="5.9540125883448841E-2"/>
          <c:w val="0.13683540582211731"/>
          <c:h val="0.26362695811576492"/>
        </c:manualLayout>
      </c:layout>
      <c:overlay val="0"/>
      <c:txPr>
        <a:bodyPr/>
        <a:lstStyle/>
        <a:p>
          <a:pPr>
            <a:defRPr>
              <a:solidFill>
                <a:srgbClr val="000099"/>
              </a:solidFill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0"/>
      <c:rAngAx val="0"/>
      <c:perspective val="30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1498657011965992E-2"/>
          <c:y val="0"/>
          <c:w val="0.74273936882830016"/>
          <c:h val="0.879588496426844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минимальная</c:v>
                </c:pt>
              </c:strCache>
            </c:strRef>
          </c:tx>
          <c:spPr>
            <a:solidFill>
              <a:srgbClr val="FF00FF"/>
            </a:solidFill>
          </c:spPr>
          <c:invertIfNegative val="0"/>
          <c:dLbls>
            <c:dLbl>
              <c:idx val="0"/>
              <c:layout>
                <c:manualLayout>
                  <c:x val="1.2780383500061989E-3"/>
                  <c:y val="-3.33671634082699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4.5284007482652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2780383500061989E-3"/>
                  <c:y val="-3.09837945933934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64.599999999999994</c:v>
                </c:pt>
                <c:pt idx="1">
                  <c:v>59</c:v>
                </c:pt>
                <c:pt idx="2">
                  <c:v>164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средняя </c:v>
                </c:pt>
              </c:strCache>
            </c:strRef>
          </c:tx>
          <c:spPr>
            <a:solidFill>
              <a:srgbClr val="00FFFF"/>
            </a:solidFill>
          </c:spPr>
          <c:invertIfNegative val="0"/>
          <c:dLbls>
            <c:dLbl>
              <c:idx val="0"/>
              <c:layout>
                <c:manualLayout>
                  <c:x val="-7.6682301000371936E-3"/>
                  <c:y val="-2.38336881487642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2780383500062458E-3"/>
                  <c:y val="-1.6683581704134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0224306800049592E-2"/>
                  <c:y val="-1.6683581704134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3512</c:v>
                </c:pt>
                <c:pt idx="1">
                  <c:v>6208</c:v>
                </c:pt>
                <c:pt idx="2">
                  <c:v>4990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максимальная</c:v>
                </c:pt>
              </c:strCache>
            </c:strRef>
          </c:tx>
          <c:spPr>
            <a:solidFill>
              <a:srgbClr val="00CC00"/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30170</c:v>
                </c:pt>
                <c:pt idx="1">
                  <c:v>32536</c:v>
                </c:pt>
                <c:pt idx="2">
                  <c:v>22662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898880"/>
        <c:axId val="41175296"/>
        <c:axId val="0"/>
      </c:bar3DChart>
      <c:catAx>
        <c:axId val="35898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41175296"/>
        <c:crosses val="autoZero"/>
        <c:auto val="1"/>
        <c:lblAlgn val="ctr"/>
        <c:lblOffset val="100"/>
        <c:noMultiLvlLbl val="0"/>
      </c:catAx>
      <c:valAx>
        <c:axId val="411752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5898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049138331035108"/>
          <c:y val="1.040377360262005E-3"/>
          <c:w val="0.19353055076046638"/>
          <c:h val="0.22537186791451966"/>
        </c:manualLayout>
      </c:layout>
      <c:overlay val="0"/>
      <c:txPr>
        <a:bodyPr/>
        <a:lstStyle/>
        <a:p>
          <a:pPr>
            <a:defRPr sz="1600">
              <a:solidFill>
                <a:srgbClr val="000099"/>
              </a:solidFill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5CDD80-FD01-4DDB-A56F-CC85FD4921DB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A55020F2-B935-4C9B-B9EF-AC25DFE6B167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rPr>
            <a:t>Официальное печатное издание </a:t>
          </a:r>
          <a:endParaRPr lang="ru-RU" sz="2800" b="1" dirty="0">
            <a:solidFill>
              <a:srgbClr val="000099"/>
            </a:solidFill>
            <a:latin typeface="Arial" pitchFamily="34" charset="0"/>
            <a:cs typeface="Arial" pitchFamily="34" charset="0"/>
          </a:endParaRPr>
        </a:p>
      </dgm:t>
    </dgm:pt>
    <dgm:pt modelId="{F9170DD8-04E5-4115-B948-12901514EDA4}" type="parTrans" cxnId="{52A3EB87-8AC4-4AEC-9D63-69A68E10761B}">
      <dgm:prSet/>
      <dgm:spPr/>
      <dgm:t>
        <a:bodyPr/>
        <a:lstStyle/>
        <a:p>
          <a:endParaRPr lang="ru-RU"/>
        </a:p>
      </dgm:t>
    </dgm:pt>
    <dgm:pt modelId="{7B480300-4335-41D0-B87B-FE990717BEA0}" type="sibTrans" cxnId="{52A3EB87-8AC4-4AEC-9D63-69A68E10761B}">
      <dgm:prSet/>
      <dgm:spPr/>
      <dgm:t>
        <a:bodyPr/>
        <a:lstStyle/>
        <a:p>
          <a:endParaRPr lang="ru-RU"/>
        </a:p>
      </dgm:t>
    </dgm:pt>
    <dgm:pt modelId="{D496C8AC-707C-4366-A7EE-0C0B3A3F28B9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rPr>
            <a:t>Официальный сайт продавца</a:t>
          </a:r>
          <a:endParaRPr lang="ru-RU" sz="2800" b="1" dirty="0">
            <a:solidFill>
              <a:srgbClr val="000099"/>
            </a:solidFill>
            <a:latin typeface="Arial" pitchFamily="34" charset="0"/>
            <a:cs typeface="Arial" pitchFamily="34" charset="0"/>
          </a:endParaRPr>
        </a:p>
      </dgm:t>
    </dgm:pt>
    <dgm:pt modelId="{7E680456-A08A-46AF-BC75-E2CD380CED60}" type="parTrans" cxnId="{AF275D43-F868-4F30-89C8-BA7D35FD8F39}">
      <dgm:prSet/>
      <dgm:spPr/>
      <dgm:t>
        <a:bodyPr/>
        <a:lstStyle/>
        <a:p>
          <a:endParaRPr lang="ru-RU"/>
        </a:p>
      </dgm:t>
    </dgm:pt>
    <dgm:pt modelId="{094483F1-733D-45CB-90C1-81D844E339E8}" type="sibTrans" cxnId="{AF275D43-F868-4F30-89C8-BA7D35FD8F39}">
      <dgm:prSet/>
      <dgm:spPr/>
      <dgm:t>
        <a:bodyPr/>
        <a:lstStyle/>
        <a:p>
          <a:endParaRPr lang="ru-RU"/>
        </a:p>
      </dgm:t>
    </dgm:pt>
    <dgm:pt modelId="{FA951336-EE26-4B87-BC10-5EFC3CBCEA2D}">
      <dgm:prSet phldrT="[Текст]" custT="1"/>
      <dgm:spPr/>
      <dgm:t>
        <a:bodyPr/>
        <a:lstStyle/>
        <a:p>
          <a:r>
            <a:rPr lang="en-US" sz="28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rPr>
            <a:t>www.torgi.gov.ru</a:t>
          </a:r>
          <a:endParaRPr lang="ru-RU" sz="2800" b="1" dirty="0">
            <a:solidFill>
              <a:srgbClr val="000099"/>
            </a:solidFill>
            <a:latin typeface="Arial" pitchFamily="34" charset="0"/>
            <a:cs typeface="Arial" pitchFamily="34" charset="0"/>
          </a:endParaRPr>
        </a:p>
      </dgm:t>
    </dgm:pt>
    <dgm:pt modelId="{9FF98F3F-123F-412C-8D7A-718373287A09}" type="parTrans" cxnId="{8476A271-878E-4551-A1D6-372E0377015C}">
      <dgm:prSet/>
      <dgm:spPr/>
      <dgm:t>
        <a:bodyPr/>
        <a:lstStyle/>
        <a:p>
          <a:endParaRPr lang="ru-RU"/>
        </a:p>
      </dgm:t>
    </dgm:pt>
    <dgm:pt modelId="{5265F7E2-1E19-409B-A500-B84EF786D4A7}" type="sibTrans" cxnId="{8476A271-878E-4551-A1D6-372E0377015C}">
      <dgm:prSet/>
      <dgm:spPr/>
      <dgm:t>
        <a:bodyPr/>
        <a:lstStyle/>
        <a:p>
          <a:endParaRPr lang="ru-RU"/>
        </a:p>
      </dgm:t>
    </dgm:pt>
    <dgm:pt modelId="{D309E309-B9D0-4410-A537-9DF4A3408F22}" type="pres">
      <dgm:prSet presAssocID="{E75CDD80-FD01-4DDB-A56F-CC85FD4921DB}" presName="compositeShape" presStyleCnt="0">
        <dgm:presLayoutVars>
          <dgm:dir/>
          <dgm:resizeHandles/>
        </dgm:presLayoutVars>
      </dgm:prSet>
      <dgm:spPr/>
    </dgm:pt>
    <dgm:pt modelId="{FB5BDDFB-6388-45B5-B4D3-02F6338DC532}" type="pres">
      <dgm:prSet presAssocID="{E75CDD80-FD01-4DDB-A56F-CC85FD4921DB}" presName="pyramid" presStyleLbl="node1" presStyleIdx="0" presStyleCnt="1"/>
      <dgm:spPr/>
    </dgm:pt>
    <dgm:pt modelId="{344A0D4A-6AB2-469D-8D48-8EE9BA027A78}" type="pres">
      <dgm:prSet presAssocID="{E75CDD80-FD01-4DDB-A56F-CC85FD4921DB}" presName="theList" presStyleCnt="0"/>
      <dgm:spPr/>
    </dgm:pt>
    <dgm:pt modelId="{D774FEDC-E3AA-4D7F-B144-D581B8E05D40}" type="pres">
      <dgm:prSet presAssocID="{A55020F2-B935-4C9B-B9EF-AC25DFE6B167}" presName="aNode" presStyleLbl="fgAcc1" presStyleIdx="0" presStyleCnt="3" custScaleX="220205" custScaleY="884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29A1D6-A0FF-41E8-8E3D-864E46D5B0AD}" type="pres">
      <dgm:prSet presAssocID="{A55020F2-B935-4C9B-B9EF-AC25DFE6B167}" presName="aSpace" presStyleCnt="0"/>
      <dgm:spPr/>
    </dgm:pt>
    <dgm:pt modelId="{E91A93A9-BB7C-4255-9F9E-B8F053FC1038}" type="pres">
      <dgm:prSet presAssocID="{D496C8AC-707C-4366-A7EE-0C0B3A3F28B9}" presName="aNode" presStyleLbl="fgAcc1" presStyleIdx="1" presStyleCnt="3" custScaleX="2192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82A429-5AEF-4291-B787-71A7F0932B71}" type="pres">
      <dgm:prSet presAssocID="{D496C8AC-707C-4366-A7EE-0C0B3A3F28B9}" presName="aSpace" presStyleCnt="0"/>
      <dgm:spPr/>
    </dgm:pt>
    <dgm:pt modelId="{3190CFDC-80B5-4F19-896E-2B8119032FEC}" type="pres">
      <dgm:prSet presAssocID="{FA951336-EE26-4B87-BC10-5EFC3CBCEA2D}" presName="aNode" presStyleLbl="fgAcc1" presStyleIdx="2" presStyleCnt="3" custScaleX="2198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9E782F-577A-46EB-9DC2-3C2514514D7F}" type="pres">
      <dgm:prSet presAssocID="{FA951336-EE26-4B87-BC10-5EFC3CBCEA2D}" presName="aSpace" presStyleCnt="0"/>
      <dgm:spPr/>
    </dgm:pt>
  </dgm:ptLst>
  <dgm:cxnLst>
    <dgm:cxn modelId="{A52C778C-13F0-46E8-AADE-0D58F3BD5A83}" type="presOf" srcId="{D496C8AC-707C-4366-A7EE-0C0B3A3F28B9}" destId="{E91A93A9-BB7C-4255-9F9E-B8F053FC1038}" srcOrd="0" destOrd="0" presId="urn:microsoft.com/office/officeart/2005/8/layout/pyramid2"/>
    <dgm:cxn modelId="{52A3EB87-8AC4-4AEC-9D63-69A68E10761B}" srcId="{E75CDD80-FD01-4DDB-A56F-CC85FD4921DB}" destId="{A55020F2-B935-4C9B-B9EF-AC25DFE6B167}" srcOrd="0" destOrd="0" parTransId="{F9170DD8-04E5-4115-B948-12901514EDA4}" sibTransId="{7B480300-4335-41D0-B87B-FE990717BEA0}"/>
    <dgm:cxn modelId="{E83F1325-58DC-4DF5-A99C-7F9F07A672E7}" type="presOf" srcId="{FA951336-EE26-4B87-BC10-5EFC3CBCEA2D}" destId="{3190CFDC-80B5-4F19-896E-2B8119032FEC}" srcOrd="0" destOrd="0" presId="urn:microsoft.com/office/officeart/2005/8/layout/pyramid2"/>
    <dgm:cxn modelId="{406929FE-A7C7-4C9D-A4EB-E355D82BC899}" type="presOf" srcId="{E75CDD80-FD01-4DDB-A56F-CC85FD4921DB}" destId="{D309E309-B9D0-4410-A537-9DF4A3408F22}" srcOrd="0" destOrd="0" presId="urn:microsoft.com/office/officeart/2005/8/layout/pyramid2"/>
    <dgm:cxn modelId="{AF275D43-F868-4F30-89C8-BA7D35FD8F39}" srcId="{E75CDD80-FD01-4DDB-A56F-CC85FD4921DB}" destId="{D496C8AC-707C-4366-A7EE-0C0B3A3F28B9}" srcOrd="1" destOrd="0" parTransId="{7E680456-A08A-46AF-BC75-E2CD380CED60}" sibTransId="{094483F1-733D-45CB-90C1-81D844E339E8}"/>
    <dgm:cxn modelId="{8476A271-878E-4551-A1D6-372E0377015C}" srcId="{E75CDD80-FD01-4DDB-A56F-CC85FD4921DB}" destId="{FA951336-EE26-4B87-BC10-5EFC3CBCEA2D}" srcOrd="2" destOrd="0" parTransId="{9FF98F3F-123F-412C-8D7A-718373287A09}" sibTransId="{5265F7E2-1E19-409B-A500-B84EF786D4A7}"/>
    <dgm:cxn modelId="{A1A524DE-B012-4ED7-B0F4-0569BF2ACAAC}" type="presOf" srcId="{A55020F2-B935-4C9B-B9EF-AC25DFE6B167}" destId="{D774FEDC-E3AA-4D7F-B144-D581B8E05D40}" srcOrd="0" destOrd="0" presId="urn:microsoft.com/office/officeart/2005/8/layout/pyramid2"/>
    <dgm:cxn modelId="{9D9D950D-3DBD-416F-B50B-F86B7961BF02}" type="presParOf" srcId="{D309E309-B9D0-4410-A537-9DF4A3408F22}" destId="{FB5BDDFB-6388-45B5-B4D3-02F6338DC532}" srcOrd="0" destOrd="0" presId="urn:microsoft.com/office/officeart/2005/8/layout/pyramid2"/>
    <dgm:cxn modelId="{E326ABAA-2606-4CE7-9C59-F1C582D3633F}" type="presParOf" srcId="{D309E309-B9D0-4410-A537-9DF4A3408F22}" destId="{344A0D4A-6AB2-469D-8D48-8EE9BA027A78}" srcOrd="1" destOrd="0" presId="urn:microsoft.com/office/officeart/2005/8/layout/pyramid2"/>
    <dgm:cxn modelId="{813D2868-730C-42DD-A06D-896E153F6F21}" type="presParOf" srcId="{344A0D4A-6AB2-469D-8D48-8EE9BA027A78}" destId="{D774FEDC-E3AA-4D7F-B144-D581B8E05D40}" srcOrd="0" destOrd="0" presId="urn:microsoft.com/office/officeart/2005/8/layout/pyramid2"/>
    <dgm:cxn modelId="{B4C9E197-89AA-43C6-BA68-E247E0DD2026}" type="presParOf" srcId="{344A0D4A-6AB2-469D-8D48-8EE9BA027A78}" destId="{C029A1D6-A0FF-41E8-8E3D-864E46D5B0AD}" srcOrd="1" destOrd="0" presId="urn:microsoft.com/office/officeart/2005/8/layout/pyramid2"/>
    <dgm:cxn modelId="{D32F18E3-96E4-4223-9E76-4EAF7C267052}" type="presParOf" srcId="{344A0D4A-6AB2-469D-8D48-8EE9BA027A78}" destId="{E91A93A9-BB7C-4255-9F9E-B8F053FC1038}" srcOrd="2" destOrd="0" presId="urn:microsoft.com/office/officeart/2005/8/layout/pyramid2"/>
    <dgm:cxn modelId="{026A664F-9BF5-4801-BF66-635326ECAD8E}" type="presParOf" srcId="{344A0D4A-6AB2-469D-8D48-8EE9BA027A78}" destId="{1682A429-5AEF-4291-B787-71A7F0932B71}" srcOrd="3" destOrd="0" presId="urn:microsoft.com/office/officeart/2005/8/layout/pyramid2"/>
    <dgm:cxn modelId="{23B8D600-3116-4E41-91F8-77BDD5E79BD3}" type="presParOf" srcId="{344A0D4A-6AB2-469D-8D48-8EE9BA027A78}" destId="{3190CFDC-80B5-4F19-896E-2B8119032FEC}" srcOrd="4" destOrd="0" presId="urn:microsoft.com/office/officeart/2005/8/layout/pyramid2"/>
    <dgm:cxn modelId="{44D9922F-0B8E-4416-8016-0AE55BD83B2E}" type="presParOf" srcId="{344A0D4A-6AB2-469D-8D48-8EE9BA027A78}" destId="{D89E782F-577A-46EB-9DC2-3C2514514D7F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5BDDFB-6388-45B5-B4D3-02F6338DC532}">
      <dsp:nvSpPr>
        <dsp:cNvPr id="0" name=""/>
        <dsp:cNvSpPr/>
      </dsp:nvSpPr>
      <dsp:spPr>
        <a:xfrm>
          <a:off x="1045838" y="0"/>
          <a:ext cx="3451224" cy="3451224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74FEDC-E3AA-4D7F-B144-D581B8E05D40}">
      <dsp:nvSpPr>
        <dsp:cNvPr id="0" name=""/>
        <dsp:cNvSpPr/>
      </dsp:nvSpPr>
      <dsp:spPr>
        <a:xfrm>
          <a:off x="1423173" y="345679"/>
          <a:ext cx="4939850" cy="74912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rPr>
            <a:t>Официальное печатное издание </a:t>
          </a:r>
          <a:endParaRPr lang="ru-RU" sz="2800" b="1" kern="1200" dirty="0">
            <a:solidFill>
              <a:srgbClr val="000099"/>
            </a:solidFill>
            <a:latin typeface="Arial" pitchFamily="34" charset="0"/>
            <a:cs typeface="Arial" pitchFamily="34" charset="0"/>
          </a:endParaRPr>
        </a:p>
      </dsp:txBody>
      <dsp:txXfrm>
        <a:off x="1459742" y="382248"/>
        <a:ext cx="4866712" cy="675984"/>
      </dsp:txXfrm>
    </dsp:sp>
    <dsp:sp modelId="{E91A93A9-BB7C-4255-9F9E-B8F053FC1038}">
      <dsp:nvSpPr>
        <dsp:cNvPr id="0" name=""/>
        <dsp:cNvSpPr/>
      </dsp:nvSpPr>
      <dsp:spPr>
        <a:xfrm>
          <a:off x="1433604" y="1200630"/>
          <a:ext cx="4918987" cy="84662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rPr>
            <a:t>Официальный сайт продавца</a:t>
          </a:r>
          <a:endParaRPr lang="ru-RU" sz="2800" b="1" kern="1200" dirty="0">
            <a:solidFill>
              <a:srgbClr val="000099"/>
            </a:solidFill>
            <a:latin typeface="Arial" pitchFamily="34" charset="0"/>
            <a:cs typeface="Arial" pitchFamily="34" charset="0"/>
          </a:endParaRPr>
        </a:p>
      </dsp:txBody>
      <dsp:txXfrm>
        <a:off x="1474933" y="1241959"/>
        <a:ext cx="4836329" cy="763970"/>
      </dsp:txXfrm>
    </dsp:sp>
    <dsp:sp modelId="{3190CFDC-80B5-4F19-896E-2B8119032FEC}">
      <dsp:nvSpPr>
        <dsp:cNvPr id="0" name=""/>
        <dsp:cNvSpPr/>
      </dsp:nvSpPr>
      <dsp:spPr>
        <a:xfrm>
          <a:off x="1426650" y="2153087"/>
          <a:ext cx="4932896" cy="84662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rPr>
            <a:t>www.torgi.gov.ru</a:t>
          </a:r>
          <a:endParaRPr lang="ru-RU" sz="2800" b="1" kern="1200" dirty="0">
            <a:solidFill>
              <a:srgbClr val="000099"/>
            </a:solidFill>
            <a:latin typeface="Arial" pitchFamily="34" charset="0"/>
            <a:cs typeface="Arial" pitchFamily="34" charset="0"/>
          </a:endParaRPr>
        </a:p>
      </dsp:txBody>
      <dsp:txXfrm>
        <a:off x="1467979" y="2194416"/>
        <a:ext cx="4850238" cy="7639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0.71795</cdr:x>
      <cdr:y>0.32432</cdr:y>
    </cdr:from>
    <cdr:to>
      <cdr:x>0.85897</cdr:x>
      <cdr:y>0.44187</cdr:y>
    </cdr:to>
    <cdr:sp macro="" textlink="">
      <cdr:nvSpPr>
        <cdr:cNvPr id="2" name="Заголовок 1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8064896" y="1728192"/>
          <a:ext cx="1584176" cy="6263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ctr">
          <a:normAutofit fontScale="75000" lnSpcReduction="20000"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ru-RU" sz="2000" b="1" dirty="0" smtClean="0">
              <a:solidFill>
                <a:srgbClr val="C00000"/>
              </a:solidFill>
            </a:rPr>
            <a:t/>
          </a:r>
          <a:br>
            <a:rPr lang="ru-RU" sz="2000" b="1" dirty="0" smtClean="0">
              <a:solidFill>
                <a:srgbClr val="C00000"/>
              </a:solidFill>
            </a:rPr>
          </a:br>
          <a:r>
            <a:rPr lang="ru-RU" sz="1700" b="1" dirty="0" err="1" smtClean="0">
              <a:solidFill>
                <a:srgbClr val="C00000"/>
              </a:solidFill>
            </a:rPr>
            <a:t>Уржумский</a:t>
          </a:r>
          <a:r>
            <a:rPr lang="ru-RU" sz="1700" b="1" dirty="0" smtClean="0">
              <a:solidFill>
                <a:srgbClr val="C00000"/>
              </a:solidFill>
            </a:rPr>
            <a:t> район</a:t>
          </a:r>
          <a:endParaRPr lang="ru-RU" sz="17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A1DCA9F-6691-4158-9EEA-F317E0053AA9}" type="datetimeFigureOut">
              <a:rPr lang="ru-RU"/>
              <a:pPr>
                <a:defRPr/>
              </a:pPr>
              <a:t>15.05.2014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7A2CF75-B2BD-4B6B-AF36-33C017DC46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399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56ADFA-BCC1-430E-8B07-822CDF7783CD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ABB146-1F8D-472F-A9A4-15EA6E86343C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19A762-C29C-45DC-91F0-E60B050F13FA}" type="datetimeFigureOut">
              <a:rPr lang="ru-RU" smtClean="0"/>
              <a:pPr>
                <a:defRPr/>
              </a:pPr>
              <a:t>15.05.2014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5F235C-F31D-48DE-A031-119D93B798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008E57-2FDB-44CE-8676-1E6644B1E9B6}" type="datetimeFigureOut">
              <a:rPr lang="ru-RU" smtClean="0"/>
              <a:pPr>
                <a:defRPr/>
              </a:pPr>
              <a:t>15.05.2014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6F4436-3C20-4B73-B36D-7DE4C584A0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5EA6B6-66C2-4B79-8548-8669A4AA81C8}" type="datetimeFigureOut">
              <a:rPr lang="ru-RU" smtClean="0"/>
              <a:pPr>
                <a:defRPr/>
              </a:pPr>
              <a:t>15.05.2014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4348E-10C2-4302-8714-65CFF8810F5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4E8044-4393-4F17-ACDC-1D50B2EACAC7}" type="datetimeFigureOut">
              <a:rPr lang="ru-RU" smtClean="0"/>
              <a:pPr>
                <a:defRPr/>
              </a:pPr>
              <a:t>15.05.2014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8B3CA-E8D0-4427-B9EE-D62729947A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CFE33C-1955-4761-B1B4-F19922AA38D4}" type="datetimeFigureOut">
              <a:rPr lang="ru-RU" smtClean="0"/>
              <a:pPr>
                <a:defRPr/>
              </a:pPr>
              <a:t>15.05.2014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4911AD-DFF7-4003-88AB-0C79979439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7FD8D7-D2B7-45C3-9C38-96C093408D9D}" type="datetimeFigureOut">
              <a:rPr lang="ru-RU" smtClean="0"/>
              <a:pPr>
                <a:defRPr/>
              </a:pPr>
              <a:t>15.05.2014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46ED4A-339A-49A5-80DA-4E7B590C843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95FE42-CF51-4604-839B-4FB3BEFBC90F}" type="datetimeFigureOut">
              <a:rPr lang="ru-RU" smtClean="0"/>
              <a:pPr>
                <a:defRPr/>
              </a:pPr>
              <a:t>15.05.2014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9107B-FDCE-462A-B91F-77AE20E8EF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68EAD3-BE3C-40CB-ABF4-E819917C7314}" type="datetimeFigureOut">
              <a:rPr lang="ru-RU" smtClean="0"/>
              <a:pPr>
                <a:defRPr/>
              </a:pPr>
              <a:t>15.05.2014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639C09-05B7-493A-A9A5-7DB09CA8B17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360341-2A97-4CF0-A0A1-B2E675FC4C4A}" type="datetimeFigureOut">
              <a:rPr lang="ru-RU" smtClean="0"/>
              <a:pPr>
                <a:defRPr/>
              </a:pPr>
              <a:t>15.05.2014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DDC34-A58F-46E2-950E-8D1B1CA569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6B433-DA08-45C0-A648-631827E0D16C}" type="datetimeFigureOut">
              <a:rPr lang="ru-RU" smtClean="0"/>
              <a:pPr>
                <a:defRPr/>
              </a:pPr>
              <a:t>15.05.2014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B824A-BED7-4655-8F42-30A3B64C34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B827C5-F079-437C-BF8C-6E70F6761A2A}" type="datetimeFigureOut">
              <a:rPr lang="ru-RU" smtClean="0"/>
              <a:pPr>
                <a:defRPr/>
              </a:pPr>
              <a:t>15.05.2014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4B55B-E316-49F8-ADFC-744B4CECA7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E1C934D-9869-4402-8D72-2F08BCFF45A0}" type="datetimeFigureOut">
              <a:rPr lang="ru-RU" smtClean="0"/>
              <a:pPr>
                <a:defRPr/>
              </a:pPr>
              <a:t>15.05.2014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B5D6AFE-8A75-444C-A1F5-CC65DD00F7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idx="1"/>
          </p:nvPr>
        </p:nvSpPr>
        <p:spPr>
          <a:xfrm>
            <a:off x="214314" y="357188"/>
            <a:ext cx="8678863" cy="5376068"/>
          </a:xfrm>
        </p:spPr>
        <p:txBody>
          <a:bodyPr>
            <a:normAutofit fontScale="55000" lnSpcReduction="20000"/>
          </a:bodyPr>
          <a:lstStyle/>
          <a:p>
            <a:pPr algn="ctr" eaLnBrk="1" hangingPunct="1">
              <a:buFontTx/>
              <a:buNone/>
            </a:pPr>
            <a:r>
              <a:rPr lang="ru-RU" dirty="0" smtClean="0">
                <a:solidFill>
                  <a:schemeClr val="bg1"/>
                </a:solidFill>
              </a:rPr>
              <a:t>   </a:t>
            </a:r>
          </a:p>
          <a:p>
            <a:pPr algn="ctr" eaLnBrk="1" hangingPunct="1">
              <a:buFontTx/>
              <a:buNone/>
            </a:pPr>
            <a:r>
              <a:rPr lang="ru-RU" b="1" dirty="0" smtClean="0">
                <a:solidFill>
                  <a:schemeClr val="bg1"/>
                </a:solidFill>
              </a:rPr>
              <a:t>	</a:t>
            </a:r>
          </a:p>
          <a:p>
            <a:pPr algn="ctr" eaLnBrk="1" hangingPunct="1">
              <a:buFontTx/>
              <a:buNone/>
            </a:pPr>
            <a:endParaRPr lang="ru-RU" b="1" dirty="0">
              <a:solidFill>
                <a:schemeClr val="bg1"/>
              </a:solidFill>
            </a:endParaRPr>
          </a:p>
          <a:p>
            <a:pPr algn="ctr" eaLnBrk="1" hangingPunct="1">
              <a:buFontTx/>
              <a:buNone/>
            </a:pPr>
            <a:endParaRPr lang="ru-RU" sz="3600" b="1" dirty="0" smtClean="0">
              <a:solidFill>
                <a:srgbClr val="C00000"/>
              </a:solidFill>
            </a:endParaRPr>
          </a:p>
          <a:p>
            <a:pPr algn="ctr" eaLnBrk="1" hangingPunct="1">
              <a:buFontTx/>
              <a:buNone/>
            </a:pPr>
            <a:endParaRPr lang="ru-RU" sz="3600" b="1" dirty="0">
              <a:solidFill>
                <a:srgbClr val="C00000"/>
              </a:solidFill>
            </a:endParaRPr>
          </a:p>
          <a:p>
            <a:pPr algn="ctr" eaLnBrk="1" hangingPunct="1">
              <a:buFontTx/>
              <a:buNone/>
            </a:pPr>
            <a:endParaRPr lang="ru-RU" sz="3600" b="1" dirty="0" smtClean="0">
              <a:solidFill>
                <a:srgbClr val="C00000"/>
              </a:solidFill>
            </a:endParaRPr>
          </a:p>
          <a:p>
            <a:pPr algn="ctr" eaLnBrk="1" hangingPunct="1">
              <a:buFontTx/>
              <a:buNone/>
            </a:pPr>
            <a:r>
              <a:rPr lang="ru-RU" sz="73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ВИДЕОКОНФЕРЕНЦИЯ </a:t>
            </a:r>
          </a:p>
          <a:p>
            <a:pPr algn="ctr" eaLnBrk="1" hangingPunct="1">
              <a:buFontTx/>
              <a:buNone/>
            </a:pPr>
            <a:r>
              <a:rPr lang="ru-RU" sz="73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 органами местного самоуправления Кировской </a:t>
            </a:r>
            <a:r>
              <a:rPr lang="ru-RU" sz="73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области </a:t>
            </a:r>
          </a:p>
          <a:p>
            <a:pPr algn="ctr" eaLnBrk="1" hangingPunct="1">
              <a:buFontTx/>
              <a:buNone/>
            </a:pPr>
            <a:r>
              <a:rPr lang="ru-RU" sz="73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16.05.2014</a:t>
            </a:r>
            <a:endParaRPr lang="ru-RU" sz="73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Tx/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 algn="ctr" eaLnBrk="1" hangingPunct="1">
              <a:buFontTx/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 algn="ctr" eaLnBrk="1" hangingPunct="1">
              <a:buFontTx/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 algn="ctr" eaLnBrk="1" hangingPunct="1">
              <a:buFontTx/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	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/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Информация 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 недвижимом муниципальном имуществе, по которому в 2013 году заключены договоры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купли-продажи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621227"/>
              </p:ext>
            </p:extLst>
          </p:nvPr>
        </p:nvGraphicFramePr>
        <p:xfrm>
          <a:off x="971600" y="1628800"/>
          <a:ext cx="7272808" cy="462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1152128"/>
                <a:gridCol w="864096"/>
                <a:gridCol w="1152128"/>
                <a:gridCol w="864096"/>
                <a:gridCol w="1152128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Муниципальное образование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Количество объектов недвижимого имущества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Доля в общем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количестве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Минимальная цена продажи, руб./кв.м. без НДС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Средняя цена продажи, руб./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кв.м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без НДС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Максимальная цена продажи, руб./кв.м. без НДС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Арбажский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2,11 %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379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543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635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Афанасьевский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Белохолуницкий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1,41 %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708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2134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3559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Богородский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0,70 %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3105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Верхнекамский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2,11 %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198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911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2203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Верхошижемский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2,11 %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972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3284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7431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Вятскополянский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1,41 %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455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649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843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Даровской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1,41 %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581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1248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1914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Зуевский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Кикнурский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0,70 %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3466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53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960577"/>
              </p:ext>
            </p:extLst>
          </p:nvPr>
        </p:nvGraphicFramePr>
        <p:xfrm>
          <a:off x="827584" y="404664"/>
          <a:ext cx="7344816" cy="610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1152128"/>
                <a:gridCol w="864096"/>
                <a:gridCol w="1152128"/>
                <a:gridCol w="864096"/>
                <a:gridCol w="1224136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Муниципальное образование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Количество объектов недвижимого имущества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Доля в общем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количестве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Минимальная цена продажи, руб./кв.м. без НДС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Средняя цена продажи, руб./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кв.м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без НДС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Максимальная цена продажи, руб./кв.м. без НДС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Кильмезский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1,41 %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1595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5533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9471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Кирово-Чепецкий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Котельничский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0,70 %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1058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Куменский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0,70 %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Лебяжский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Лузский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0,70 %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631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Малмыжский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Мурашинский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0,70 %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1206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Нагорский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Немский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2,11 %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333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406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444</a:t>
                      </a: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Нолинский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0,70 %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4567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Омутнинский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0,70 %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354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Опаринский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Оричевский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5,64 %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318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4413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8973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324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275030"/>
              </p:ext>
            </p:extLst>
          </p:nvPr>
        </p:nvGraphicFramePr>
        <p:xfrm>
          <a:off x="899592" y="476672"/>
          <a:ext cx="7272808" cy="610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1152128"/>
                <a:gridCol w="864096"/>
                <a:gridCol w="1152128"/>
                <a:gridCol w="864096"/>
                <a:gridCol w="1152128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Муниципальное образование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Количество объектов недвижимого имущества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Доля в общем</a:t>
                      </a:r>
                      <a:endParaRPr lang="ru-RU" sz="10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количестве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Минимальная цена продажи, руб./кв.м. без НДС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Средняя цена продажи, руб./кв.м. без НДС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Максимальная цена продажи, руб./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кв.м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без НДС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Орловский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1,41 %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816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1024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1233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Пижанский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Подосиновский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2,82 %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15805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15929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16303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Санчурский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2,11 %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1036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1115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1217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Свечинский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1,41 %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957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3335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5713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Слободской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1,41 %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1626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1783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1940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Советский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Сунский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Тужинский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0,70 %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872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Унинский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0,70 %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2518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Уржумский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4,22 %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191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10258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22662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Фаленский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0,70 %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1458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Шабалинский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Юрьянский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0,70 %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2069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39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5208"/>
              </p:ext>
            </p:extLst>
          </p:nvPr>
        </p:nvGraphicFramePr>
        <p:xfrm>
          <a:off x="827584" y="620688"/>
          <a:ext cx="7272808" cy="4649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1152128"/>
                <a:gridCol w="864096"/>
                <a:gridCol w="1152128"/>
                <a:gridCol w="864096"/>
                <a:gridCol w="1152128"/>
              </a:tblGrid>
              <a:tr h="9864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Муниципальное образование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Количество объектов недвижимого имущества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Доля в общем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количестве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Минимальная цена продажи, руб./кв.м. без НДС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Средняя цена продажи, руб./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кв.м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без НДС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Максимальная цена продажи, руб./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кв.м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без НДС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Яранский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2,82 %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567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7266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15189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г. Вятские Поляны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4,22 %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7873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11008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13674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г. Кирово-Чепецк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9,86 %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164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7049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13631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г. Котельнич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1,41 %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1781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1969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2157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г. Слободской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9,15 %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265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5430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18277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ЗАТО Первомайский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3,52 %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528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1723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3541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Кировская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область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(без г. Кирова)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103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75,35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164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4990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22662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г. Киров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24,65 %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7343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24877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52421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Кировская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область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138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100,00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164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10034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52421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250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/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Информация о цене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продажи за 1 </a:t>
            </a:r>
            <a:r>
              <a:rPr lang="ru-RU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кв.метр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среднем по 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муниципальным образованиям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без </a:t>
            </a:r>
            <a:r>
              <a:rPr lang="ru-RU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г.Кирова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рублей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927478162"/>
              </p:ext>
            </p:extLst>
          </p:nvPr>
        </p:nvGraphicFramePr>
        <p:xfrm>
          <a:off x="-324544" y="1268760"/>
          <a:ext cx="11233248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71500" y="4358214"/>
            <a:ext cx="1584176" cy="626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b="1" dirty="0" smtClean="0">
                <a:solidFill>
                  <a:srgbClr val="C00000"/>
                </a:solidFill>
              </a:rPr>
              <a:t/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1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Подосиновский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район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532440" y="4358214"/>
            <a:ext cx="1584176" cy="626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b="1" dirty="0" smtClean="0">
                <a:solidFill>
                  <a:srgbClr val="C00000"/>
                </a:solidFill>
              </a:rPr>
              <a:t/>
            </a:r>
            <a:br>
              <a:rPr lang="ru-RU" sz="2000" b="1" dirty="0" smtClean="0">
                <a:solidFill>
                  <a:srgbClr val="C00000"/>
                </a:solidFill>
              </a:rPr>
            </a:b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486075" y="4366201"/>
            <a:ext cx="1584176" cy="626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b="1" dirty="0" smtClean="0">
                <a:solidFill>
                  <a:srgbClr val="C00000"/>
                </a:solidFill>
              </a:rPr>
              <a:t/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1700" b="1" dirty="0" err="1" smtClean="0">
                <a:solidFill>
                  <a:srgbClr val="C00000"/>
                </a:solidFill>
              </a:rPr>
              <a:t>О</a:t>
            </a:r>
            <a:r>
              <a:rPr lang="ru-RU" sz="17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ричевский</a:t>
            </a:r>
            <a:r>
              <a:rPr lang="ru-RU" sz="17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район</a:t>
            </a:r>
            <a:endParaRPr lang="ru-RU" sz="1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55776" y="1844824"/>
            <a:ext cx="1584176" cy="626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b="1" dirty="0" smtClean="0">
                <a:solidFill>
                  <a:srgbClr val="C00000"/>
                </a:solidFill>
              </a:rPr>
              <a:t/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err="1" smtClean="0">
                <a:solidFill>
                  <a:srgbClr val="C00000"/>
                </a:solidFill>
              </a:rPr>
              <a:t>г.Киров</a:t>
            </a:r>
            <a:r>
              <a:rPr lang="ru-RU" sz="2000" b="1" dirty="0" smtClean="0">
                <a:solidFill>
                  <a:srgbClr val="C00000"/>
                </a:solidFill>
              </a:rPr>
              <a:t>-Чепецк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076056" y="4350202"/>
            <a:ext cx="1512168" cy="626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b="1" dirty="0" smtClean="0">
                <a:solidFill>
                  <a:srgbClr val="C00000"/>
                </a:solidFill>
              </a:rPr>
              <a:t/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err="1" smtClean="0">
                <a:solidFill>
                  <a:srgbClr val="C00000"/>
                </a:solidFill>
              </a:rPr>
              <a:t>г.Киров</a:t>
            </a:r>
            <a:r>
              <a:rPr lang="ru-RU" sz="2000" b="1" dirty="0" smtClean="0">
                <a:solidFill>
                  <a:srgbClr val="C00000"/>
                </a:solidFill>
              </a:rPr>
              <a:t>-Чепецк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076056" y="1684042"/>
            <a:ext cx="1584176" cy="626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b="1" dirty="0" smtClean="0">
                <a:solidFill>
                  <a:srgbClr val="C00000"/>
                </a:solidFill>
              </a:rPr>
              <a:t/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err="1" smtClean="0">
                <a:solidFill>
                  <a:srgbClr val="C00000"/>
                </a:solidFill>
              </a:rPr>
              <a:t>г.Киров</a:t>
            </a:r>
            <a:r>
              <a:rPr lang="ru-RU" sz="2000" b="1" dirty="0" smtClean="0">
                <a:solidFill>
                  <a:srgbClr val="C00000"/>
                </a:solidFill>
              </a:rPr>
              <a:t>-Чепецк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611560" y="4976566"/>
            <a:ext cx="504056" cy="306436"/>
          </a:xfrm>
          <a:prstGeom prst="straightConnector1">
            <a:avLst/>
          </a:prstGeom>
          <a:ln w="19050" cmpd="sng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216077" y="4926404"/>
            <a:ext cx="504056" cy="237732"/>
          </a:xfrm>
          <a:prstGeom prst="straightConnector1">
            <a:avLst/>
          </a:prstGeom>
          <a:ln w="19050" cmpd="sng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832140" y="4865760"/>
            <a:ext cx="468052" cy="435448"/>
          </a:xfrm>
          <a:prstGeom prst="straightConnector1">
            <a:avLst/>
          </a:prstGeom>
          <a:ln w="19050" cmpd="sng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7884368" y="2852936"/>
            <a:ext cx="504056" cy="306436"/>
          </a:xfrm>
          <a:prstGeom prst="straightConnector1">
            <a:avLst/>
          </a:prstGeom>
          <a:ln w="19050" cmpd="sng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379951" y="1562772"/>
            <a:ext cx="504056" cy="306436"/>
          </a:xfrm>
          <a:prstGeom prst="straightConnector1">
            <a:avLst/>
          </a:prstGeom>
          <a:ln w="19050" cmpd="sng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 flipV="1">
            <a:off x="2662325" y="1840633"/>
            <a:ext cx="792088" cy="313181"/>
          </a:xfrm>
          <a:prstGeom prst="straightConnector1">
            <a:avLst/>
          </a:prstGeom>
          <a:ln w="19050" cmpd="sng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431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Информация о муниципальном недвижимом имуществе, приватизированном в 2011-2013 </a:t>
            </a:r>
            <a:r>
              <a:rPr lang="ru-RU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годах</a:t>
            </a:r>
            <a:endParaRPr lang="ru-RU" sz="1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093619"/>
              </p:ext>
            </p:extLst>
          </p:nvPr>
        </p:nvGraphicFramePr>
        <p:xfrm>
          <a:off x="1547664" y="26039512"/>
          <a:ext cx="8712968" cy="3859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504056"/>
                <a:gridCol w="504056"/>
                <a:gridCol w="432048"/>
                <a:gridCol w="1080120"/>
                <a:gridCol w="1008112"/>
                <a:gridCol w="864096"/>
                <a:gridCol w="720080"/>
                <a:gridCol w="1296144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Муниципальное </a:t>
                      </a:r>
                      <a:r>
                        <a:rPr lang="ru-RU" sz="16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образование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объектов недвижимого имущества</a:t>
                      </a:r>
                      <a:endParaRPr lang="ru-RU" sz="16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Средняя цена сделки, руб./</a:t>
                      </a:r>
                      <a:r>
                        <a:rPr lang="ru-RU" sz="16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кв.м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без НДС</a:t>
                      </a:r>
                      <a:endParaRPr lang="ru-RU" sz="16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2011 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2012 год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2013 год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изменение 2013 г. к 2011 г.,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2011 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2012 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2013 год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изменение 2013 г. к 2011 г., %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98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Арбажский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2452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543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Афанасьевский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635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773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Белохолуницкий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- 66,67 %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1308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1009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2134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+ 63,15 %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Богородский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0,00 %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2082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3105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+ 44,81 %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Верхнекамский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+ 200,0 %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938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6436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911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- 2,88 %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169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Верхошижемский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3353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3284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06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Вятскополянский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- 50,00 %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1687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2216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649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- 61,53 %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Даровской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0,00 %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367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1912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1248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+240,05%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845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Зуевский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1369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737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Кикнурский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501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3466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135912"/>
              </p:ext>
            </p:extLst>
          </p:nvPr>
        </p:nvGraphicFramePr>
        <p:xfrm>
          <a:off x="1043608" y="1412776"/>
          <a:ext cx="7368480" cy="481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3904"/>
                <a:gridCol w="432048"/>
                <a:gridCol w="504056"/>
                <a:gridCol w="432048"/>
                <a:gridCol w="1152128"/>
                <a:gridCol w="504056"/>
                <a:gridCol w="504056"/>
                <a:gridCol w="504056"/>
                <a:gridCol w="1152128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Муниципальное</a:t>
                      </a:r>
                      <a:r>
                        <a:rPr lang="ru-RU" sz="1200" baseline="0" dirty="0" smtClean="0"/>
                        <a:t> образование</a:t>
                      </a:r>
                      <a:endParaRPr lang="ru-RU" sz="12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Количество объектов недвижимого имущества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Средняя цена сделки,</a:t>
                      </a:r>
                      <a:r>
                        <a:rPr lang="ru-RU" sz="1200" baseline="0" dirty="0" smtClean="0"/>
                        <a:t> руб./</a:t>
                      </a:r>
                      <a:r>
                        <a:rPr lang="ru-RU" sz="1200" baseline="0" dirty="0" err="1" smtClean="0"/>
                        <a:t>кв.м</a:t>
                      </a:r>
                      <a:r>
                        <a:rPr lang="ru-RU" sz="1200" baseline="0" dirty="0" smtClean="0"/>
                        <a:t>. без НДС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2011 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2012 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2013 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изменение 2013 г. к 2011 г., %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2011 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2012 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2013 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изменение 2013 г. к 2011 г., %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Арбажский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2452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543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Афанасьевский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635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Белохолуницкий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- 66,67 %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1308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1009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2134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+ 63,15 %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Богородский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0,00 %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2082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3105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+ 44,81 %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Верхнекамский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+ 200,0 %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938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6436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911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- 2,88 %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Верхошижемский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3353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3284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Вятскополянский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- 50,00 %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1687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2216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649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- 61,53 %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Даровской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0,00 %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367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1912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1248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+240,05%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Зуевский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1369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Кикнурский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501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3466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665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081813"/>
              </p:ext>
            </p:extLst>
          </p:nvPr>
        </p:nvGraphicFramePr>
        <p:xfrm>
          <a:off x="1547664" y="26039512"/>
          <a:ext cx="8712968" cy="3859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504056"/>
                <a:gridCol w="504056"/>
                <a:gridCol w="432048"/>
                <a:gridCol w="1080120"/>
                <a:gridCol w="1008112"/>
                <a:gridCol w="864096"/>
                <a:gridCol w="720080"/>
                <a:gridCol w="1296144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Муниципальное </a:t>
                      </a:r>
                      <a:r>
                        <a:rPr lang="ru-RU" sz="16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образование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объектов недвижимого имущества</a:t>
                      </a:r>
                      <a:endParaRPr lang="ru-RU" sz="16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Средняя цена сделки, руб./</a:t>
                      </a:r>
                      <a:r>
                        <a:rPr lang="ru-RU" sz="16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кв.м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без НДС</a:t>
                      </a:r>
                      <a:endParaRPr lang="ru-RU" sz="16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2011 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2012 год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2013 год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изменение 2013 г. к 2011 г.,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2011 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2012 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2013 год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изменение 2013 г. к 2011 г., %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98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Арбажский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2452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543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Афанасьевский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635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773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Белохолуницкий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- 66,67 %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1308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1009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2134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+ 63,15 %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Богородский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0,00 %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2082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3105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+ 44,81 %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Верхнекамский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+ 200,0 %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938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6436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911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- 2,88 %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169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Верхошижемский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3353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3284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06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Вятскополянский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- 50,00 %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1687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2216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649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- 61,53 %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Даровской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0,00 %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367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1912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1248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+240,05%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845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Зуевский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1369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737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Кикнурский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501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3466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838750"/>
              </p:ext>
            </p:extLst>
          </p:nvPr>
        </p:nvGraphicFramePr>
        <p:xfrm>
          <a:off x="827584" y="404664"/>
          <a:ext cx="7368480" cy="629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3904"/>
                <a:gridCol w="432048"/>
                <a:gridCol w="504056"/>
                <a:gridCol w="432048"/>
                <a:gridCol w="1152128"/>
                <a:gridCol w="504056"/>
                <a:gridCol w="504056"/>
                <a:gridCol w="504056"/>
                <a:gridCol w="1152128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Муниципальное</a:t>
                      </a:r>
                      <a:r>
                        <a:rPr lang="ru-RU" sz="1200" baseline="0" dirty="0" smtClean="0"/>
                        <a:t> образование</a:t>
                      </a:r>
                      <a:endParaRPr lang="ru-RU" sz="12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Количество объектов недвижимого имущества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Средняя цена сделки,</a:t>
                      </a:r>
                      <a:r>
                        <a:rPr lang="ru-RU" sz="1200" baseline="0" dirty="0" smtClean="0"/>
                        <a:t> руб./</a:t>
                      </a:r>
                      <a:r>
                        <a:rPr lang="ru-RU" sz="1200" baseline="0" dirty="0" err="1" smtClean="0"/>
                        <a:t>кв.м</a:t>
                      </a:r>
                      <a:r>
                        <a:rPr lang="ru-RU" sz="1200" baseline="0" dirty="0" smtClean="0"/>
                        <a:t>. без НДС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2011 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2012 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2013 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изменение 2013 г. к 2011 г.,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2011 год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2012 год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2013 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изменение 2013 г. к 2011 г., %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Кильмезский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- 33,33 %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3678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1820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5533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+ 50,44 %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Кирово-Чепецкий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1194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Котельничский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1459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1058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Куменский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5000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Лебяжский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5132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3001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Лузский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- 88,89 %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1150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631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- 45,13 %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Малмыжский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6092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2807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Мурашинский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- 80,00 %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4236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1854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1206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- 71,53 %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Нагорский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732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Немский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732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406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Нолинский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3201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4567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Омутнинский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0,00 %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21103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1462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354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- 98,32 %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Опаринский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1495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Оричевский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- 38,46 %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1489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647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4413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+196,37%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727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50433"/>
              </p:ext>
            </p:extLst>
          </p:nvPr>
        </p:nvGraphicFramePr>
        <p:xfrm>
          <a:off x="1547664" y="26039512"/>
          <a:ext cx="8712968" cy="3859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504056"/>
                <a:gridCol w="504056"/>
                <a:gridCol w="432048"/>
                <a:gridCol w="1080120"/>
                <a:gridCol w="1008112"/>
                <a:gridCol w="864096"/>
                <a:gridCol w="720080"/>
                <a:gridCol w="1296144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Муниципальное </a:t>
                      </a:r>
                      <a:r>
                        <a:rPr lang="ru-RU" sz="16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образование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объектов недвижимого имущества</a:t>
                      </a:r>
                      <a:endParaRPr lang="ru-RU" sz="16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Средняя цена сделки, руб./</a:t>
                      </a:r>
                      <a:r>
                        <a:rPr lang="ru-RU" sz="16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кв.м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без НДС</a:t>
                      </a:r>
                      <a:endParaRPr lang="ru-RU" sz="16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2011 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2012 год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2013 год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изменение 2013 г. к 2011 г.,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2011 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2012 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2013 год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изменение 2013 г. к 2011 г., %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98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Арбажский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2452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543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Афанасьевский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635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773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Белохолуницкий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- 66,67 %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1308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1009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2134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+ 63,15 %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Богородский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0,00 %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2082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3105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+ 44,81 %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Верхнекамский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+ 200,0 %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938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6436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911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- 2,88 %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169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Верхошижемский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3353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3284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06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Вятскополянский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- 50,00 %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1687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2216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649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- 61,53 %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Даровской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0,00 %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367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1912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1248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+240,05%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845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Зуевский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1369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737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Кикнурский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501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3466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414901"/>
              </p:ext>
            </p:extLst>
          </p:nvPr>
        </p:nvGraphicFramePr>
        <p:xfrm>
          <a:off x="755576" y="332656"/>
          <a:ext cx="7368480" cy="629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3904"/>
                <a:gridCol w="432048"/>
                <a:gridCol w="504056"/>
                <a:gridCol w="432048"/>
                <a:gridCol w="1152128"/>
                <a:gridCol w="504056"/>
                <a:gridCol w="504056"/>
                <a:gridCol w="504056"/>
                <a:gridCol w="1152128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Муниципальное</a:t>
                      </a:r>
                      <a:r>
                        <a:rPr lang="ru-RU" sz="1200" baseline="0" dirty="0" smtClean="0"/>
                        <a:t> образование</a:t>
                      </a:r>
                      <a:endParaRPr lang="ru-RU" sz="12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Количество объектов недвижимого имущества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Средняя цена сделки,</a:t>
                      </a:r>
                      <a:r>
                        <a:rPr lang="ru-RU" sz="1200" baseline="0" dirty="0" smtClean="0"/>
                        <a:t> руб./</a:t>
                      </a:r>
                      <a:r>
                        <a:rPr lang="ru-RU" sz="1200" baseline="0" dirty="0" err="1" smtClean="0"/>
                        <a:t>кв.м</a:t>
                      </a:r>
                      <a:r>
                        <a:rPr lang="ru-RU" sz="1200" baseline="0" dirty="0" smtClean="0"/>
                        <a:t>. без НДС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2011 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2012 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2013 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изменение 2013 г. к 2011 г.,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2011 год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2012 год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2013 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изменение 2013 г. к 2011 г., %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Орловский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0,00 %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1066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758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1024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- 3,94 %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Пижанский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754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Подосиновский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0,00 %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460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15637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15929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+3362,83%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Санчурский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+ 50,00 %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1460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672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1115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- 23,63 %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Свечинский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0,00 %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102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708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3335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+3169,61%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Слободской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- 33,33 %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9055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6632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1783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- 80,31 %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Советский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2256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2236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Сунский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614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6928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Тужинский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- 50,00 %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354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872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+ 146,33 %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Унинский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1701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2518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Уржумский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+100,0 %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10154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635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10258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+ 1,02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Фаленский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0,00 %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3908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1458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- 62,69 %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Шабалинский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575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1412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Юрьянский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- 83,33 %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2098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2723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2069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- 1,38 %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331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317801"/>
              </p:ext>
            </p:extLst>
          </p:nvPr>
        </p:nvGraphicFramePr>
        <p:xfrm>
          <a:off x="1547664" y="26039512"/>
          <a:ext cx="8712968" cy="3859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504056"/>
                <a:gridCol w="504056"/>
                <a:gridCol w="432048"/>
                <a:gridCol w="1080120"/>
                <a:gridCol w="1008112"/>
                <a:gridCol w="864096"/>
                <a:gridCol w="720080"/>
                <a:gridCol w="1296144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Муниципальное </a:t>
                      </a:r>
                      <a:r>
                        <a:rPr lang="ru-RU" sz="16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образование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объектов недвижимого имущества</a:t>
                      </a:r>
                      <a:endParaRPr lang="ru-RU" sz="16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Средняя цена сделки, руб./</a:t>
                      </a:r>
                      <a:r>
                        <a:rPr lang="ru-RU" sz="16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кв.м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без НДС</a:t>
                      </a:r>
                      <a:endParaRPr lang="ru-RU" sz="16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2011 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2012 год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2013 год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изменение 2013 г. к 2011 г.,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2011 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2012 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2013 год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изменение 2013 г. к 2011 г., %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98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Арбажский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2452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543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Афанасьевский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635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773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Белохолуницкий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- 66,67 %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1308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1009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2134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+ 63,15 %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Богородский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0,00 %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2082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3105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+ 44,81 %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Верхнекамский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+ 200,0 %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938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6436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911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- 2,88 %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169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Верхошижемский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3353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3284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06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Вятскополянский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- 50,00 %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1687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2216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649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- 61,53 %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Даровской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0,00 %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367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1912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1248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+240,05%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845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Зуевский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1369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737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Кикнурский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501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3466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707622"/>
              </p:ext>
            </p:extLst>
          </p:nvPr>
        </p:nvGraphicFramePr>
        <p:xfrm>
          <a:off x="899592" y="404664"/>
          <a:ext cx="7368480" cy="4324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3904"/>
                <a:gridCol w="432048"/>
                <a:gridCol w="504056"/>
                <a:gridCol w="432048"/>
                <a:gridCol w="1152128"/>
                <a:gridCol w="504056"/>
                <a:gridCol w="504056"/>
                <a:gridCol w="504056"/>
                <a:gridCol w="1152128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Муниципальное</a:t>
                      </a:r>
                      <a:r>
                        <a:rPr lang="ru-RU" sz="1200" baseline="0" dirty="0" smtClean="0"/>
                        <a:t> образование</a:t>
                      </a:r>
                      <a:endParaRPr lang="ru-RU" sz="12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Количество объектов недвижимого имущества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Средняя цена сделки,</a:t>
                      </a:r>
                      <a:r>
                        <a:rPr lang="ru-RU" sz="1200" baseline="0" dirty="0" smtClean="0"/>
                        <a:t> руб./</a:t>
                      </a:r>
                      <a:r>
                        <a:rPr lang="ru-RU" sz="1200" baseline="0" dirty="0" err="1" smtClean="0"/>
                        <a:t>кв.м</a:t>
                      </a:r>
                      <a:r>
                        <a:rPr lang="ru-RU" sz="1200" baseline="0" dirty="0" smtClean="0"/>
                        <a:t>. без НДС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2011 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2012 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2013 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изменение 2013 г. к 2011 г.,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2011 год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2012 год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2013 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изменение 2013 г. к 2011 г., %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Яранский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0,00 %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6966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9321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7266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+ 4,31 %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г. Вятские Поляны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+ 20,00 %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11079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10886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11008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- 0,64 %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г. Кирово-Чепецк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+ 600,0 %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23565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16100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7049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- 70,09 %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г. Котельнич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14048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1969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г. Слободской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+ 225,0 %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6769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12416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5430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- 19,78 %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ЗАТО Первомайский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1723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Кировская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область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(без г. Кирова)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98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99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103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+ 5,10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3512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6208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4990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+ 42,08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Киров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24877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Кировская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область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138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10034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899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4896544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3100" b="1" kern="1400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ОСУЩЕСТВЛЕНИЕ КОНТРОЛЯ </a:t>
            </a:r>
            <a:br>
              <a:rPr lang="ru-RU" sz="3100" b="1" kern="1400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b="1" kern="1400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3100" b="1" kern="1400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А ИСПОЛЬЗОВАНИЕМ ГОСУДАРСТВЕННОГО И МУНИЦИПАЛЬНОГО ИМУЩЕСТВА</a:t>
            </a:r>
            <a:br>
              <a:rPr lang="ru-RU" sz="3100" b="1" kern="1400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rgbClr val="C00000"/>
                </a:solidFill>
              </a:rPr>
              <a:t/>
            </a:r>
            <a:br>
              <a:rPr lang="ru-RU" sz="2000" b="1" dirty="0">
                <a:solidFill>
                  <a:srgbClr val="C00000"/>
                </a:solidFill>
              </a:rPr>
            </a:br>
            <a:r>
              <a:rPr lang="ru-RU" sz="2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докладчик: Агалакова Лариса Юрьевна, </a:t>
            </a:r>
            <a:br>
              <a:rPr lang="ru-RU" sz="2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начальник отдела распоряжения имуществом департамента государственной собственности Кировской области</a:t>
            </a:r>
            <a:br>
              <a:rPr lang="ru-RU" sz="2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7030A0"/>
                </a:solidFill>
              </a:rPr>
              <a:t> </a:t>
            </a:r>
            <a:endParaRPr lang="ru-RU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58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547260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3400" b="1" kern="1400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ПРИВАТИЗАЦИЯ </a:t>
            </a:r>
            <a:br>
              <a:rPr lang="ru-RU" sz="3400" b="1" kern="1400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400" b="1" kern="1400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ГОСУДАРСТВЕННОГО И МУНИЦИПАЛЬНОГО ИМУЩЕСТВА 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докладчик: </a:t>
            </a:r>
            <a:r>
              <a:rPr lang="ru-RU" sz="2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Агалакова Лариса </a:t>
            </a:r>
            <a:r>
              <a:rPr lang="ru-RU" sz="2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Юрьевна, </a:t>
            </a:r>
            <a:br>
              <a:rPr lang="ru-RU" sz="2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начальник отдела распоряжения имуществом департамента государственной собственности Кировской области</a:t>
            </a:r>
            <a:br>
              <a:rPr lang="ru-RU" sz="2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endParaRPr lang="ru-RU" sz="22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52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320180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3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Ответственность за правонарушения, посягающие на порядок управления и распоряжения государственным имуществом Кировской области и муниципальным имуществом</a:t>
            </a:r>
          </a:p>
          <a:p>
            <a:pPr algn="ctr"/>
            <a:endParaRPr lang="ru-RU" sz="3200" b="1" u="sng" dirty="0">
              <a:solidFill>
                <a:srgbClr val="7030A0"/>
              </a:solidFill>
            </a:endParaRPr>
          </a:p>
          <a:p>
            <a:pPr algn="ctr"/>
            <a:endParaRPr lang="ru-RU" sz="3200" u="sng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08256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/>
            </a:r>
            <a:br>
              <a:rPr lang="en-US" sz="2400" b="1" dirty="0" smtClean="0">
                <a:solidFill>
                  <a:srgbClr val="7030A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Закон 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Кировской области от 04.12.2007 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№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200-ЗО «Об административной ответственности в Кировской области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»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глава 2.1</a:t>
            </a:r>
            <a:b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solidFill>
                  <a:srgbClr val="C00000"/>
                </a:solidFill>
              </a:rPr>
              <a:t/>
            </a:r>
            <a:br>
              <a:rPr lang="en-US" sz="28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07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Нарушение порядка распоряжения недвижимым имуществом, находящимся в муниципальной собственности, и использования указанного имущества</a:t>
            </a:r>
            <a:endParaRPr lang="ru-RU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94528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Статья 2.1.2 </a:t>
            </a:r>
            <a:b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Закона Кировской области </a:t>
            </a:r>
            <a:b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№ 200-ЗО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81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80920" cy="42813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7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7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Отчуждение, передача </a:t>
            </a:r>
            <a:r>
              <a:rPr lang="ru-RU" sz="27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 аренду или в залог, </a:t>
            </a:r>
            <a:r>
              <a:rPr lang="ru-RU" sz="27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предоставление </a:t>
            </a:r>
            <a:r>
              <a:rPr lang="ru-RU" sz="27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 безвозмездное пользование недвижимого имущества, находящегося в муниципальной собственности, без согласия органа местного самоуправления в случаях, когда получение такого согласия является обязательным.</a:t>
            </a:r>
            <a:br>
              <a:rPr lang="ru-RU" sz="27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Санкция </a:t>
            </a:r>
            <a:r>
              <a:rPr lang="ru-RU" sz="27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- штраф на должностных лиц в размере от 4 000 рублей до 5 000 рублей.</a:t>
            </a:r>
            <a:br>
              <a:rPr lang="ru-RU" sz="27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endParaRPr lang="ru-RU" sz="27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7030A0"/>
                </a:solidFill>
              </a:rPr>
              <a:t/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>
                <a:solidFill>
                  <a:srgbClr val="7030A0"/>
                </a:solidFill>
              </a:rPr>
              <a:t/>
            </a:r>
            <a:br>
              <a:rPr lang="ru-RU" sz="2000" dirty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/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>
                <a:solidFill>
                  <a:srgbClr val="7030A0"/>
                </a:solidFill>
              </a:rPr>
              <a:t/>
            </a:r>
            <a:br>
              <a:rPr lang="ru-RU" sz="2000" dirty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/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>
                <a:solidFill>
                  <a:srgbClr val="7030A0"/>
                </a:solidFill>
              </a:rPr>
              <a:t/>
            </a:r>
            <a:br>
              <a:rPr lang="ru-RU" sz="2000" dirty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/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>
                <a:solidFill>
                  <a:srgbClr val="7030A0"/>
                </a:solidFill>
              </a:rPr>
              <a:t/>
            </a:r>
            <a:br>
              <a:rPr lang="ru-RU" sz="2000" dirty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/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>
                <a:solidFill>
                  <a:srgbClr val="7030A0"/>
                </a:solidFill>
              </a:rPr>
              <a:t/>
            </a:r>
            <a:br>
              <a:rPr lang="ru-RU" sz="2000" dirty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/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>
                <a:solidFill>
                  <a:srgbClr val="7030A0"/>
                </a:solidFill>
              </a:rPr>
              <a:t/>
            </a:r>
            <a:br>
              <a:rPr lang="ru-RU" sz="2000" dirty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Виды </a:t>
            </a:r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нарушений</a:t>
            </a:r>
            <a:b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rgbClr val="7030A0"/>
                </a:solidFill>
              </a:rPr>
              <a:t/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/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>
                <a:solidFill>
                  <a:srgbClr val="7030A0"/>
                </a:solidFill>
              </a:rPr>
              <a:t/>
            </a:r>
            <a:br>
              <a:rPr lang="ru-RU" sz="2000" dirty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/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>
                <a:solidFill>
                  <a:srgbClr val="7030A0"/>
                </a:solidFill>
              </a:rPr>
              <a:t/>
            </a:r>
            <a:br>
              <a:rPr lang="ru-RU" sz="2000" dirty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/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/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>
                <a:solidFill>
                  <a:srgbClr val="7030A0"/>
                </a:solidFill>
              </a:rPr>
              <a:t/>
            </a:r>
            <a:br>
              <a:rPr lang="ru-RU" sz="2000" dirty="0">
                <a:solidFill>
                  <a:srgbClr val="7030A0"/>
                </a:solidFill>
              </a:rPr>
            </a:br>
            <a:endParaRPr lang="ru-RU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1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7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7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Пользование </a:t>
            </a:r>
            <a:r>
              <a:rPr lang="ru-RU" sz="27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находящимся в муниципальной собственности недвижимым имуществом без оформления предусмотренных законодательством документов</a:t>
            </a:r>
            <a:r>
              <a:rPr lang="ru-RU" sz="27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ru-RU" sz="27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Санкция - штраф </a:t>
            </a:r>
            <a:endParaRPr lang="ru-RU" sz="27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ru-RU" sz="27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27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граждан в размере от одной 1 000 рублей до 1 500 рублей; </a:t>
            </a:r>
            <a:endParaRPr lang="ru-RU" sz="27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ru-RU" sz="27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27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должностных лиц - от 2 000 </a:t>
            </a:r>
            <a:r>
              <a:rPr lang="ru-RU" sz="27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до </a:t>
            </a:r>
            <a:r>
              <a:rPr lang="ru-RU" sz="27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3 000 </a:t>
            </a:r>
            <a:r>
              <a:rPr lang="ru-RU" sz="27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руб.; </a:t>
            </a:r>
          </a:p>
          <a:p>
            <a:pPr>
              <a:buFontTx/>
              <a:buChar char="-"/>
            </a:pPr>
            <a:r>
              <a:rPr lang="ru-RU" sz="27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27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юридических лиц - от 15 000 рублей до 30 000 рублей.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Виды </a:t>
            </a:r>
            <a:r>
              <a:rPr lang="ru-RU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нарушений</a:t>
            </a:r>
            <a:r>
              <a:rPr lang="ru-RU" sz="4000" b="1" dirty="0">
                <a:solidFill>
                  <a:srgbClr val="C00000"/>
                </a:solidFill>
              </a:rPr>
              <a:t/>
            </a:r>
            <a:br>
              <a:rPr lang="ru-RU" sz="4000" b="1" dirty="0">
                <a:solidFill>
                  <a:srgbClr val="C00000"/>
                </a:solidFill>
              </a:rPr>
            </a:br>
            <a:r>
              <a:rPr lang="ru-RU" sz="4000" b="1" dirty="0">
                <a:solidFill>
                  <a:srgbClr val="C00000"/>
                </a:solidFill>
              </a:rPr>
              <a:t/>
            </a:r>
            <a:br>
              <a:rPr lang="ru-RU" sz="4000" b="1" dirty="0">
                <a:solidFill>
                  <a:srgbClr val="C00000"/>
                </a:solidFill>
              </a:rPr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1758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Наиболее </a:t>
            </a:r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часто </a:t>
            </a: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выявляемые </a:t>
            </a:r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нарушения при использовании имущества: </a:t>
            </a:r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>
                <a:solidFill>
                  <a:srgbClr val="C00000"/>
                </a:solidFill>
              </a:rPr>
              <a:t/>
            </a:r>
            <a:br>
              <a:rPr lang="ru-RU" sz="3200" b="1" dirty="0">
                <a:solidFill>
                  <a:srgbClr val="C00000"/>
                </a:solidFill>
              </a:rPr>
            </a:br>
            <a:r>
              <a:rPr lang="ru-RU" sz="2700" b="1" dirty="0">
                <a:solidFill>
                  <a:srgbClr val="000099"/>
                </a:solidFill>
                <a:latin typeface="Arial" pitchFamily="34" charset="0"/>
                <a:ea typeface="+mn-ea"/>
                <a:cs typeface="Arial" pitchFamily="34" charset="0"/>
              </a:rPr>
              <a:t>- передача имущества в аренду (безвозмездное пользование) без согласия собственника имущества, когда такое согласие является </a:t>
            </a:r>
            <a:r>
              <a:rPr lang="ru-RU" sz="2700" b="1" dirty="0">
                <a:solidFill>
                  <a:srgbClr val="000099"/>
                </a:solidFill>
                <a:latin typeface="Arial" pitchFamily="34" charset="0"/>
                <a:ea typeface="+mn-ea"/>
                <a:cs typeface="Arial" pitchFamily="34" charset="0"/>
              </a:rPr>
              <a:t>обязательным;</a:t>
            </a:r>
            <a:br>
              <a:rPr lang="ru-RU" sz="2700" b="1" dirty="0">
                <a:solidFill>
                  <a:srgbClr val="000099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700" b="1" dirty="0">
                <a:solidFill>
                  <a:srgbClr val="000099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2700" b="1" dirty="0">
                <a:solidFill>
                  <a:srgbClr val="000099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700" b="1" dirty="0">
                <a:solidFill>
                  <a:srgbClr val="000099"/>
                </a:solidFill>
                <a:latin typeface="Arial" pitchFamily="34" charset="0"/>
                <a:ea typeface="+mn-ea"/>
                <a:cs typeface="Arial" pitchFamily="34" charset="0"/>
              </a:rPr>
              <a:t>- использование областного имущества 3-ми лицами без оформления в соответствии с действующим законодательством.</a:t>
            </a:r>
          </a:p>
        </p:txBody>
      </p:sp>
    </p:spTree>
    <p:extLst>
      <p:ext uri="{BB962C8B-B14F-4D97-AF65-F5344CB8AC3E}">
        <p14:creationId xmlns:p14="http://schemas.microsoft.com/office/powerpoint/2010/main" val="153172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РЕКОМЕНДАЦИИ ОРГАНАМ МЕСТНОГО САМОУПРАВЛЕНИЯ</a:t>
            </a:r>
            <a:r>
              <a:rPr lang="ru-RU" sz="4000" dirty="0" smtClean="0">
                <a:solidFill>
                  <a:srgbClr val="C00000"/>
                </a:solidFill>
              </a:rPr>
              <a:t/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2700" b="1" dirty="0">
                <a:solidFill>
                  <a:srgbClr val="000099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2700" b="1" dirty="0">
                <a:solidFill>
                  <a:srgbClr val="000099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700" b="1" dirty="0">
                <a:solidFill>
                  <a:srgbClr val="000099"/>
                </a:solidFill>
                <a:latin typeface="Arial" pitchFamily="34" charset="0"/>
                <a:ea typeface="+mn-ea"/>
                <a:cs typeface="Arial" pitchFamily="34" charset="0"/>
              </a:rPr>
              <a:t>1. </a:t>
            </a:r>
            <a:r>
              <a:rPr lang="ru-RU" sz="2700" b="1" dirty="0">
                <a:solidFill>
                  <a:srgbClr val="000099"/>
                </a:solidFill>
                <a:latin typeface="Arial" pitchFamily="34" charset="0"/>
                <a:ea typeface="+mn-ea"/>
                <a:cs typeface="Arial" pitchFamily="34" charset="0"/>
              </a:rPr>
              <a:t>Усилить </a:t>
            </a:r>
            <a:r>
              <a:rPr lang="ru-RU" sz="2700" b="1" dirty="0">
                <a:solidFill>
                  <a:srgbClr val="000099"/>
                </a:solidFill>
                <a:latin typeface="Arial" pitchFamily="34" charset="0"/>
                <a:ea typeface="+mn-ea"/>
                <a:cs typeface="Arial" pitchFamily="34" charset="0"/>
              </a:rPr>
              <a:t>контроль за сохранностью и использованием по назначению муниципального имущества</a:t>
            </a:r>
            <a:r>
              <a:rPr lang="ru-RU" sz="2700" b="1" dirty="0">
                <a:solidFill>
                  <a:srgbClr val="000099"/>
                </a:solidFill>
                <a:latin typeface="Arial" pitchFamily="34" charset="0"/>
                <a:ea typeface="+mn-ea"/>
                <a:cs typeface="Arial" pitchFamily="34" charset="0"/>
              </a:rPr>
              <a:t>.</a:t>
            </a:r>
            <a:br>
              <a:rPr lang="ru-RU" sz="2700" b="1" dirty="0">
                <a:solidFill>
                  <a:srgbClr val="000099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700" b="1" dirty="0">
                <a:solidFill>
                  <a:srgbClr val="000099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2700" b="1" dirty="0">
                <a:solidFill>
                  <a:srgbClr val="000099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700" b="1" dirty="0">
                <a:solidFill>
                  <a:srgbClr val="000099"/>
                </a:solidFill>
                <a:latin typeface="Arial" pitchFamily="34" charset="0"/>
                <a:ea typeface="+mn-ea"/>
                <a:cs typeface="Arial" pitchFamily="34" charset="0"/>
              </a:rPr>
              <a:t>2. </a:t>
            </a:r>
            <a:r>
              <a:rPr lang="ru-RU" sz="2700" b="1" dirty="0">
                <a:solidFill>
                  <a:srgbClr val="000099"/>
                </a:solidFill>
                <a:latin typeface="Arial" pitchFamily="34" charset="0"/>
                <a:ea typeface="+mn-ea"/>
                <a:cs typeface="Arial" pitchFamily="34" charset="0"/>
              </a:rPr>
              <a:t>Усилить </a:t>
            </a:r>
            <a:r>
              <a:rPr lang="ru-RU" sz="2700" b="1" dirty="0">
                <a:solidFill>
                  <a:srgbClr val="000099"/>
                </a:solidFill>
                <a:latin typeface="Arial" pitchFamily="34" charset="0"/>
                <a:ea typeface="+mn-ea"/>
                <a:cs typeface="Arial" pitchFamily="34" charset="0"/>
              </a:rPr>
              <a:t>работу по административному преследованию лиц, допустивших нарушения порядка использования муниципального имущества</a:t>
            </a:r>
            <a:r>
              <a:rPr lang="ru-RU" sz="2700" b="1" dirty="0" smtClean="0">
                <a:solidFill>
                  <a:srgbClr val="000099"/>
                </a:solidFill>
                <a:latin typeface="Arial" pitchFamily="34" charset="0"/>
                <a:ea typeface="+mn-ea"/>
                <a:cs typeface="Arial" pitchFamily="34" charset="0"/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03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4680520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ОБЗОР ПРАКТИКИ </a:t>
            </a:r>
            <a:br>
              <a:rPr lang="ru-RU" sz="3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МУНИЦИПАЛЬНЫХ ОБРАЗОВАНИЙ </a:t>
            </a:r>
            <a:br>
              <a:rPr lang="ru-RU" sz="3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КИРОВСКОЙ ОБЛАСТИ </a:t>
            </a:r>
            <a:br>
              <a:rPr lang="ru-RU" sz="3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 ВОПРОСУ ОСУЩЕСТВЛЕНИЯ КОНТРОЛЯ </a:t>
            </a:r>
            <a:br>
              <a:rPr lang="ru-RU" sz="3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 ИСПОЛЬЗОВАНИЕМ МУНИЦИПАЛЬНОГО ИМУЩЕСТВА</a:t>
            </a:r>
            <a:br>
              <a:rPr lang="ru-RU" sz="3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докладчик: Королёва Наталья Владимировна,</a:t>
            </a:r>
            <a:br>
              <a:rPr lang="ru-RU" sz="2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консультант отдела </a:t>
            </a:r>
            <a:br>
              <a:rPr lang="ru-RU" sz="2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распоряжения имуществом департамента </a:t>
            </a:r>
            <a:br>
              <a:rPr lang="ru-RU" sz="2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государственной собственности Кировской области </a:t>
            </a:r>
            <a:r>
              <a:rPr lang="ru-RU" sz="2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37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Информация о проведенных органами местного самоуправления проверках муниципального имущества в 2013 </a:t>
            </a:r>
            <a:r>
              <a:rPr lang="ru-RU" sz="2000" b="1" dirty="0" smtClean="0">
                <a:solidFill>
                  <a:srgbClr val="C00000"/>
                </a:solidFill>
              </a:rPr>
              <a:t>году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endParaRPr lang="ru-RU" sz="2000" dirty="0">
              <a:solidFill>
                <a:srgbClr val="C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2641"/>
              </p:ext>
            </p:extLst>
          </p:nvPr>
        </p:nvGraphicFramePr>
        <p:xfrm>
          <a:off x="755576" y="1340768"/>
          <a:ext cx="7632848" cy="493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720080"/>
                <a:gridCol w="648072"/>
                <a:gridCol w="792088"/>
                <a:gridCol w="792088"/>
                <a:gridCol w="720080"/>
                <a:gridCol w="1728192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Муниципальное образование</a:t>
                      </a:r>
                      <a:endParaRPr lang="ru-RU" sz="1400" b="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Всего проведено проверок (количество)</a:t>
                      </a:r>
                      <a:endParaRPr lang="ru-RU" sz="1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Количество</a:t>
                      </a:r>
                      <a:r>
                        <a:rPr lang="ru-RU" sz="1400" b="0" baseline="0" dirty="0" smtClean="0"/>
                        <a:t> составленных административных протоколов</a:t>
                      </a:r>
                      <a:endParaRPr lang="ru-RU" sz="1400" b="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</a:rPr>
                        <a:t>учреж-дения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пред-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при-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</a:rPr>
                        <a:t>ятия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</a:rPr>
                        <a:t>юриди-ческие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лица,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ИП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гос. и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</a:rPr>
                        <a:t>муниц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. органы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казна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Арбажский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Афанасьевский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Белохолуницкий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Богородский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Верхнекамский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Верхошижемский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Вятскополянский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Даровской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Зуевский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Кикнурский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67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499538"/>
              </p:ext>
            </p:extLst>
          </p:nvPr>
        </p:nvGraphicFramePr>
        <p:xfrm>
          <a:off x="683568" y="260648"/>
          <a:ext cx="7632848" cy="641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720080"/>
                <a:gridCol w="648072"/>
                <a:gridCol w="792088"/>
                <a:gridCol w="792088"/>
                <a:gridCol w="720080"/>
                <a:gridCol w="1728192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Муниципальное образование</a:t>
                      </a:r>
                      <a:endParaRPr lang="ru-RU" sz="1400" b="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Всего проведено проверок (количество)</a:t>
                      </a:r>
                      <a:endParaRPr lang="ru-RU" sz="1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Количество</a:t>
                      </a:r>
                      <a:r>
                        <a:rPr lang="ru-RU" sz="1400" b="0" baseline="0" dirty="0" smtClean="0"/>
                        <a:t> составленных административных протоколов</a:t>
                      </a:r>
                      <a:endParaRPr lang="ru-RU" sz="1400" b="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</a:rPr>
                        <a:t>учреж-дения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пред-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при-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</a:rPr>
                        <a:t>ятия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</a:rPr>
                        <a:t>юриди-ческие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лица,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ИП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гос. и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</a:rPr>
                        <a:t>муниц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. органы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казна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Кильмезский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Кирово-Чепецкий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Котельничский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Куменский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Лебяжский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Лузский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</a:rPr>
                        <a:t>Малмыжский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Мурашинский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Нагорский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Немский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</a:rPr>
                        <a:t>Нолинский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Омутнинский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Опаринский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Оричевский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265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904621"/>
              </p:ext>
            </p:extLst>
          </p:nvPr>
        </p:nvGraphicFramePr>
        <p:xfrm>
          <a:off x="611560" y="332656"/>
          <a:ext cx="7632848" cy="641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720080"/>
                <a:gridCol w="648072"/>
                <a:gridCol w="792088"/>
                <a:gridCol w="792088"/>
                <a:gridCol w="720080"/>
                <a:gridCol w="1728192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Муниципальное образование</a:t>
                      </a:r>
                      <a:endParaRPr lang="ru-RU" sz="1400" b="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Всего проведено проверок (количество)</a:t>
                      </a:r>
                      <a:endParaRPr lang="ru-RU" sz="1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Количество</a:t>
                      </a:r>
                      <a:r>
                        <a:rPr lang="ru-RU" sz="1400" b="0" baseline="0" dirty="0" smtClean="0"/>
                        <a:t> составленных административных протоколов</a:t>
                      </a:r>
                      <a:endParaRPr lang="ru-RU" sz="1400" b="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</a:rPr>
                        <a:t>учреж-дения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пред-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при-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</a:rPr>
                        <a:t>ятия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</a:rPr>
                        <a:t>юриди-ческие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лица,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ИП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гос. и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</a:rPr>
                        <a:t>муниц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. органы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казна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Орловский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Пижанский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</a:rPr>
                        <a:t>Подосиновский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Санчурский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Свечинский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Слободской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Советский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Сунский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Тужинский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Унинский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Уржумский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Фаленский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Шабалинский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Юрьянский район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529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712968" cy="1296144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Нормативно-правовое регулирование        процесса приватизации имущества</a:t>
            </a:r>
            <a:b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ru-RU" sz="27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51520" y="1772816"/>
            <a:ext cx="8712968" cy="59046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ru-RU" sz="28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Наличие правовых актов по вопросам</a:t>
            </a:r>
            <a:r>
              <a:rPr lang="ru-RU" sz="27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27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- планирования приватизации муниципального имущества;</a:t>
            </a:r>
            <a:br>
              <a:rPr lang="ru-RU" sz="27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</a:br>
            <a:r>
              <a:rPr lang="ru-RU" sz="11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1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- принятия решений об условиях приватизации;</a:t>
            </a:r>
            <a:br>
              <a:rPr lang="ru-RU" sz="27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</a:br>
            <a:r>
              <a:rPr lang="ru-RU" sz="11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1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- порядка оплаты приватизируемого имущества;</a:t>
            </a:r>
            <a:br>
              <a:rPr lang="ru-RU" sz="27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</a:br>
            <a:r>
              <a:rPr lang="ru-RU" sz="11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1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- подведения итогов продажи и заключения с покупателем договора купли-продажи без объявления цены.</a:t>
            </a:r>
            <a:br>
              <a:rPr lang="ru-RU" sz="27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</a:br>
            <a:endParaRPr lang="ru-RU" sz="27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50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262234"/>
              </p:ext>
            </p:extLst>
          </p:nvPr>
        </p:nvGraphicFramePr>
        <p:xfrm>
          <a:off x="683568" y="332656"/>
          <a:ext cx="7632848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720080"/>
                <a:gridCol w="648072"/>
                <a:gridCol w="792088"/>
                <a:gridCol w="792088"/>
                <a:gridCol w="720080"/>
                <a:gridCol w="1728192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Муниципальное образование</a:t>
                      </a:r>
                      <a:endParaRPr lang="ru-RU" sz="1400" b="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Всего проведено проверок (количество)</a:t>
                      </a:r>
                      <a:endParaRPr lang="ru-RU" sz="1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Количество</a:t>
                      </a:r>
                      <a:r>
                        <a:rPr lang="ru-RU" sz="1400" b="0" baseline="0" dirty="0" smtClean="0"/>
                        <a:t> составленных административных протоколов</a:t>
                      </a:r>
                      <a:endParaRPr lang="ru-RU" sz="1400" b="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</a:rPr>
                        <a:t>учреж-дения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пред-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при-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</a:rPr>
                        <a:t>ятия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</a:rPr>
                        <a:t>юриди-ческие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лица,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ИП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гос. и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</a:rPr>
                        <a:t>муниц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. органы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казна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</a:rPr>
                        <a:t>Яранский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район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г. Вятские Поляны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г. Кирово-Чепецк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г. Котельнич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г. Слободской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г. Киров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ЗАТО Первомайский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131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89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121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637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67484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9145016" cy="1296144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b="1" dirty="0" smtClean="0">
                <a:solidFill>
                  <a:srgbClr val="FF0000"/>
                </a:solidFill>
              </a:rPr>
              <a:t/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ru-RU" sz="3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Проблемы, возникающие </a:t>
            </a:r>
            <a:r>
              <a:rPr lang="ru-RU" sz="3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 </a:t>
            </a:r>
            <a:r>
              <a:rPr lang="ru-RU" sz="3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приватизации имущества</a:t>
            </a:r>
            <a:r>
              <a:rPr lang="en-US" sz="29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9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sz="31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39552" y="1772816"/>
            <a:ext cx="7920880" cy="41764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lnSpc>
                <a:spcPct val="170000"/>
              </a:lnSpc>
            </a:pPr>
            <a:r>
              <a:rPr lang="en-US" sz="2800" b="1" dirty="0" smtClean="0">
                <a:solidFill>
                  <a:srgbClr val="FF0000"/>
                </a:solidFill>
              </a:rPr>
              <a:t/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/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/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9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9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87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87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r>
              <a:rPr lang="ru-RU" sz="10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1. Планирование приватизации имущества.</a:t>
            </a:r>
            <a:br>
              <a:rPr lang="ru-RU" sz="10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r>
              <a:rPr lang="ru-RU" sz="10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2. Проведение независимой оценки при приватизации имущества.</a:t>
            </a:r>
            <a:br>
              <a:rPr lang="ru-RU" sz="10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r>
              <a:rPr lang="ru-RU" sz="10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3. Последствия признания аукциона по продаже имущества несостоявшимся.</a:t>
            </a:r>
            <a:br>
              <a:rPr lang="ru-RU" sz="10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r>
              <a:rPr lang="ru-RU" sz="104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4. Заключение договора купли-продажи.</a:t>
            </a:r>
            <a:r>
              <a:rPr lang="ru-RU" sz="31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1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3100" b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sz="31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39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7275377"/>
              </p:ext>
            </p:extLst>
          </p:nvPr>
        </p:nvGraphicFramePr>
        <p:xfrm>
          <a:off x="827584" y="2492896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2252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Информационное обеспечение приватизации имущества </a:t>
            </a:r>
            <a:b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ст.15 Федерального 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закона № 178-ФЗ)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6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/>
            </a:r>
            <a:br>
              <a:rPr lang="en-US" sz="32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Контактные телефоны:</a:t>
            </a:r>
            <a:b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ru-RU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774490"/>
              </p:ext>
            </p:extLst>
          </p:nvPr>
        </p:nvGraphicFramePr>
        <p:xfrm>
          <a:off x="611560" y="1844824"/>
          <a:ext cx="7848872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2304256"/>
                <a:gridCol w="1512168"/>
              </a:tblGrid>
              <a:tr h="17897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Должность</a:t>
                      </a:r>
                      <a:endParaRPr lang="ru-RU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Ф.И.О.</a:t>
                      </a:r>
                      <a:endParaRPr lang="ru-RU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Контактный телефон</a:t>
                      </a:r>
                      <a:endParaRPr lang="ru-RU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8400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Начальник отдела распоряжения имуществом департамента государственной собственности Кировской области</a:t>
                      </a:r>
                      <a:endParaRPr lang="en-US" sz="2000" dirty="0" smtClean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2000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Агалакова 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Лариса 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Юрьевна</a:t>
                      </a:r>
                      <a:endParaRPr lang="ru-RU" sz="2400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8(8332) </a:t>
                      </a:r>
                      <a:endParaRPr lang="en-US" sz="2400" dirty="0" smtClean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24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38-15-71</a:t>
                      </a:r>
                      <a:endParaRPr lang="ru-RU" sz="2400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840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Консультант отдела распоряжения имуществом департамента государственной собственности Кировской области</a:t>
                      </a:r>
                    </a:p>
                    <a:p>
                      <a:endParaRPr lang="ru-RU" sz="2000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Королёва 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Наталья Владимировна</a:t>
                      </a:r>
                      <a:endParaRPr lang="ru-RU" sz="2400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8(8332)</a:t>
                      </a:r>
                      <a:r>
                        <a:rPr lang="ru-RU" sz="2400" baseline="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2400" baseline="0" dirty="0" smtClean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2400" baseline="0" dirty="0" smtClean="0">
                          <a:solidFill>
                            <a:srgbClr val="000099"/>
                          </a:solidFill>
                          <a:latin typeface="Arial" pitchFamily="34" charset="0"/>
                          <a:cs typeface="Arial" pitchFamily="34" charset="0"/>
                        </a:rPr>
                        <a:t>38-18-14</a:t>
                      </a:r>
                      <a:endParaRPr lang="ru-RU" sz="2400" dirty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483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688632"/>
          </a:xfrm>
        </p:spPr>
        <p:txBody>
          <a:bodyPr>
            <a:normAutofit/>
          </a:bodyPr>
          <a:lstStyle/>
          <a:p>
            <a:r>
              <a:rPr lang="ru-RU" sz="3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ОБЗОР ПРАКТИКИ </a:t>
            </a:r>
            <a:br>
              <a:rPr lang="ru-RU" sz="3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МУНИЦИПАЛЬНЫХ ОБРАЗОВАНИЙ </a:t>
            </a:r>
            <a:br>
              <a:rPr lang="ru-RU" sz="3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КИРОВСКОЙ ОБЛАСТИ </a:t>
            </a:r>
            <a:br>
              <a:rPr lang="ru-RU" sz="3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 ВОПРОСУ ПРИВАТИЗАЦИИ </a:t>
            </a:r>
            <a:br>
              <a:rPr lang="ru-RU" sz="3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МУНИЦИПАЛЬНОГО ИМУЩЕСТВА </a:t>
            </a:r>
            <a:br>
              <a:rPr lang="ru-RU" sz="3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докладчик</a:t>
            </a:r>
            <a:r>
              <a:rPr lang="ru-RU" sz="2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 Королёва Наталья </a:t>
            </a:r>
            <a:r>
              <a:rPr lang="ru-RU" sz="2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Владимировна,</a:t>
            </a:r>
            <a:br>
              <a:rPr lang="ru-RU" sz="2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консультант отдела </a:t>
            </a:r>
            <a:br>
              <a:rPr lang="ru-RU" sz="2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распоряжения имуществом департамента </a:t>
            </a:r>
            <a:br>
              <a:rPr lang="ru-RU" sz="2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государственной собственности Кировской области </a:t>
            </a:r>
            <a:r>
              <a:rPr lang="ru-RU" sz="2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endParaRPr lang="ru-RU" sz="2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60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Приватизация муниципального имущества в 2011-2013 годах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200087"/>
              </p:ext>
            </p:extLst>
          </p:nvPr>
        </p:nvGraphicFramePr>
        <p:xfrm>
          <a:off x="395537" y="1700809"/>
          <a:ext cx="8424935" cy="4660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3"/>
                <a:gridCol w="1224136"/>
                <a:gridCol w="1224136"/>
                <a:gridCol w="1224136"/>
                <a:gridCol w="1656184"/>
              </a:tblGrid>
              <a:tr h="6058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  <a:endParaRPr lang="ru-RU" sz="1000" dirty="0">
                        <a:solidFill>
                          <a:srgbClr val="00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2011 год</a:t>
                      </a:r>
                      <a:endParaRPr lang="ru-RU" sz="1000" dirty="0">
                        <a:solidFill>
                          <a:srgbClr val="00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2012 год</a:t>
                      </a:r>
                      <a:endParaRPr lang="ru-RU" sz="1000" dirty="0">
                        <a:solidFill>
                          <a:srgbClr val="00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2013 год</a:t>
                      </a:r>
                      <a:endParaRPr lang="ru-RU" sz="1000">
                        <a:solidFill>
                          <a:srgbClr val="00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Изменение 2013 г. к 2011 г., %</a:t>
                      </a:r>
                      <a:endParaRPr lang="ru-RU" sz="1000" dirty="0">
                        <a:solidFill>
                          <a:srgbClr val="00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810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приватизации муниципального имущества, </a:t>
                      </a:r>
                      <a:r>
                        <a:rPr lang="ru-RU" sz="1400" b="1" dirty="0" smtClean="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млн. </a:t>
                      </a:r>
                      <a:r>
                        <a:rPr lang="ru-RU" sz="1400" b="1" dirty="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рублей</a:t>
                      </a:r>
                      <a:endParaRPr lang="ru-RU" sz="1000" b="1" dirty="0">
                        <a:solidFill>
                          <a:srgbClr val="00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479,7</a:t>
                      </a:r>
                      <a:endParaRPr lang="ru-RU" sz="1600" b="1" dirty="0">
                        <a:solidFill>
                          <a:srgbClr val="00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692,8</a:t>
                      </a:r>
                      <a:endParaRPr lang="ru-RU" sz="1600" b="1" dirty="0">
                        <a:solidFill>
                          <a:srgbClr val="00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729,5</a:t>
                      </a:r>
                      <a:endParaRPr lang="ru-RU" sz="1600" b="1" dirty="0">
                        <a:solidFill>
                          <a:srgbClr val="00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+52,06</a:t>
                      </a:r>
                    </a:p>
                  </a:txBody>
                  <a:tcPr marL="68580" marR="68580" marT="0" marB="0"/>
                </a:tc>
              </a:tr>
              <a:tr h="2678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в том числе</a:t>
                      </a:r>
                      <a:endParaRPr lang="ru-RU" sz="1000" i="1" dirty="0">
                        <a:solidFill>
                          <a:srgbClr val="00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577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г. Киров</a:t>
                      </a:r>
                      <a:endParaRPr lang="ru-RU" sz="1000">
                        <a:solidFill>
                          <a:srgbClr val="00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309,2</a:t>
                      </a:r>
                      <a:endParaRPr lang="ru-RU" sz="1600" dirty="0">
                        <a:solidFill>
                          <a:srgbClr val="00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551,6</a:t>
                      </a:r>
                      <a:endParaRPr lang="ru-RU" sz="1600" dirty="0">
                        <a:solidFill>
                          <a:srgbClr val="00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575,9</a:t>
                      </a:r>
                      <a:endParaRPr lang="ru-RU" sz="1600" dirty="0">
                        <a:solidFill>
                          <a:srgbClr val="00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+86,23</a:t>
                      </a:r>
                    </a:p>
                  </a:txBody>
                  <a:tcPr marL="68580" marR="68580" marT="0" marB="0"/>
                </a:tc>
              </a:tr>
              <a:tr h="5904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муниципальные образования без учета г. Кирова</a:t>
                      </a:r>
                      <a:endParaRPr lang="ru-RU" sz="1000">
                        <a:solidFill>
                          <a:srgbClr val="00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170,5</a:t>
                      </a:r>
                      <a:endParaRPr lang="ru-RU" sz="1600" dirty="0">
                        <a:solidFill>
                          <a:srgbClr val="00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141,3</a:t>
                      </a:r>
                      <a:endParaRPr lang="ru-RU" sz="1600" dirty="0">
                        <a:solidFill>
                          <a:srgbClr val="00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153,6</a:t>
                      </a:r>
                      <a:endParaRPr lang="ru-RU" sz="1600" dirty="0">
                        <a:solidFill>
                          <a:srgbClr val="00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-9,92</a:t>
                      </a:r>
                    </a:p>
                  </a:txBody>
                  <a:tcPr marL="68580" marR="68580" marT="0" marB="0"/>
                </a:tc>
              </a:tr>
              <a:tr h="5492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Приватизировано муниципального имущества, единиц</a:t>
                      </a:r>
                      <a:endParaRPr lang="ru-RU" sz="1000" b="1" dirty="0">
                        <a:solidFill>
                          <a:srgbClr val="00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199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257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325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+63,32</a:t>
                      </a:r>
                    </a:p>
                  </a:txBody>
                  <a:tcPr marL="68580" marR="68580" marT="0" marB="0"/>
                </a:tc>
              </a:tr>
              <a:tr h="3448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в том числе</a:t>
                      </a:r>
                      <a:endParaRPr lang="ru-RU" sz="1000" i="1" dirty="0">
                        <a:solidFill>
                          <a:srgbClr val="00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6148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пакеты акций </a:t>
                      </a:r>
                      <a:endParaRPr lang="ru-RU" sz="1000">
                        <a:solidFill>
                          <a:srgbClr val="00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(долей) хозяйственных обществ</a:t>
                      </a:r>
                      <a:endParaRPr lang="ru-RU" sz="1000">
                        <a:solidFill>
                          <a:srgbClr val="00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4038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муниципальных предприятий</a:t>
                      </a:r>
                      <a:endParaRPr lang="ru-RU" sz="1000">
                        <a:solidFill>
                          <a:srgbClr val="00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3448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объектов казны</a:t>
                      </a:r>
                      <a:endParaRPr lang="ru-RU" sz="1000">
                        <a:solidFill>
                          <a:srgbClr val="00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197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257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325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</a:rPr>
                        <a:t>+64,98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684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352928" cy="150872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Доходы от приватизации муниципального имущества, </a:t>
            </a:r>
            <a:r>
              <a:rPr lang="ru-RU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млн.рублей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Рисунок 4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2356046647"/>
              </p:ext>
            </p:extLst>
          </p:nvPr>
        </p:nvGraphicFramePr>
        <p:xfrm>
          <a:off x="107504" y="2348880"/>
          <a:ext cx="972108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051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2303</TotalTime>
  <Words>2731</Words>
  <Application>Microsoft Office PowerPoint</Application>
  <PresentationFormat>Экран (4:3)</PresentationFormat>
  <Paragraphs>1730</Paragraphs>
  <Slides>31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Волна</vt:lpstr>
      <vt:lpstr>Презентация PowerPoint</vt:lpstr>
      <vt:lpstr>ПРИВАТИЗАЦИЯ  ГОСУДАРСТВЕННОГО И МУНИЦИПАЛЬНОГО ИМУЩЕСТВА   докладчик: Агалакова Лариса Юрьевна,  начальник отдела распоряжения имуществом департамента государственной собственности Кировской области </vt:lpstr>
      <vt:lpstr>Нормативно-правовое регулирование        процесса приватизации имущества </vt:lpstr>
      <vt:lpstr> Проблемы, возникающие при приватизации имущества </vt:lpstr>
      <vt:lpstr>Информационное обеспечение приватизации имущества  (ст.15 Федерального закона № 178-ФЗ)</vt:lpstr>
      <vt:lpstr> Контактные телефоны:  </vt:lpstr>
      <vt:lpstr>ОБЗОР ПРАКТИКИ  МУНИЦИПАЛЬНЫХ ОБРАЗОВАНИЙ  КИРОВСКОЙ ОБЛАСТИ  ПО ВОПРОСУ ПРИВАТИЗАЦИИ  МУНИЦИПАЛЬНОГО ИМУЩЕСТВА    докладчик: Королёва Наталья Владимировна, консультант отдела  распоряжения имуществом департамента  государственной собственности Кировской области  </vt:lpstr>
      <vt:lpstr>Приватизация муниципального имущества в 2011-2013 годах</vt:lpstr>
      <vt:lpstr>Доходы от приватизации муниципального имущества, млн.рублей</vt:lpstr>
      <vt:lpstr> Информация о недвижимом муниципальном имуществе, по которому в 2013 году заключены договоры купли-продажи </vt:lpstr>
      <vt:lpstr>Презентация PowerPoint</vt:lpstr>
      <vt:lpstr>Презентация PowerPoint</vt:lpstr>
      <vt:lpstr>Презентация PowerPoint</vt:lpstr>
      <vt:lpstr> Информация о цене продажи за 1 кв.метр в среднем по муниципальным образованиям без г.Кирова, рублей </vt:lpstr>
      <vt:lpstr>Информация о муниципальном недвижимом имуществе, приватизированном в 2011-2013 годах</vt:lpstr>
      <vt:lpstr>Презентация PowerPoint</vt:lpstr>
      <vt:lpstr>Презентация PowerPoint</vt:lpstr>
      <vt:lpstr>Презентация PowerPoint</vt:lpstr>
      <vt:lpstr>ОСУЩЕСТВЛЕНИЕ КОНТРОЛЯ  ЗА ИСПОЛЬЗОВАНИЕМ ГОСУДАРСТВЕННОГО И МУНИЦИПАЛЬНОГО ИМУЩЕСТВА  докладчик: Агалакова Лариса Юрьевна,  начальник отдела распоряжения имуществом департамента государственной собственности Кировской области  </vt:lpstr>
      <vt:lpstr> Закон Кировской области от 04.12.2007  №200-ЗО «Об административной ответственности в Кировской области» глава 2.1   </vt:lpstr>
      <vt:lpstr>Статья 2.1.2  Закона Кировской области  № 200-ЗО</vt:lpstr>
      <vt:lpstr>            Виды нарушений          </vt:lpstr>
      <vt:lpstr> Виды нарушений  </vt:lpstr>
      <vt:lpstr>Наиболее часто выявляемые нарушения при использовании имущества:   - передача имущества в аренду (безвозмездное пользование) без согласия собственника имущества, когда такое согласие является обязательным;  - использование областного имущества 3-ми лицами без оформления в соответствии с действующим законодательством.</vt:lpstr>
      <vt:lpstr>РЕКОМЕНДАЦИИ ОРГАНАМ МЕСТНОГО САМОУПРАВЛЕНИЯ  1. Усилить контроль за сохранностью и использованием по назначению муниципального имущества.  2. Усилить работу по административному преследованию лиц, допустивших нарушения порядка использования муниципального имущества.</vt:lpstr>
      <vt:lpstr>ОБЗОР ПРАКТИКИ  МУНИЦИПАЛЬНЫХ ОБРАЗОВАНИЙ  КИРОВСКОЙ ОБЛАСТИ  ПО ВОПРОСУ ОСУЩЕСТВЛЕНИЯ КОНТРОЛЯ  ЗА ИСПОЛЬЗОВАНИЕМ МУНИЦИПАЛЬНОГО ИМУЩЕСТВА  докладчик: Королёва Наталья Владимировна, консультант отдела  распоряжения имуществом департамента  государственной собственности Кировской области  </vt:lpstr>
      <vt:lpstr>Информация о проведенных органами местного самоуправления проверках муниципального имущества в 2013 году 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Владимир Дудин</dc:creator>
  <cp:lastModifiedBy>Диана Акчурина</cp:lastModifiedBy>
  <cp:revision>289</cp:revision>
  <cp:lastPrinted>2014-05-15T07:40:56Z</cp:lastPrinted>
  <dcterms:created xsi:type="dcterms:W3CDTF">2009-10-06T06:11:35Z</dcterms:created>
  <dcterms:modified xsi:type="dcterms:W3CDTF">2014-05-15T11:28:43Z</dcterms:modified>
</cp:coreProperties>
</file>